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469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096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6876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091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2027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55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7182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85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890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05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69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969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1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301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457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05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546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9FE27-46F2-30AE-1F76-D5A76EB6AB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B164FE-4B54-25A4-2D28-E81D16C9C0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C03366-9ED4-A8C1-7302-9386BBCC10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5000"/>
            <a:ext cx="12326112" cy="8217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967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D10933C-3ABC-4F86-73BD-C20425E7C22A}"/>
              </a:ext>
            </a:extLst>
          </p:cNvPr>
          <p:cNvSpPr/>
          <p:nvPr/>
        </p:nvSpPr>
        <p:spPr>
          <a:xfrm>
            <a:off x="2560320" y="2313432"/>
            <a:ext cx="728607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SLUTT. TAKK FOR OPPMERKSOMHETEN! </a:t>
            </a:r>
            <a:endParaRPr lang="en-GB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65FA4F-12D6-D4FE-48A6-AFEB09CA9BC0}"/>
              </a:ext>
            </a:extLst>
          </p:cNvPr>
          <p:cNvSpPr txBox="1"/>
          <p:nvPr/>
        </p:nvSpPr>
        <p:spPr>
          <a:xfrm>
            <a:off x="2414016" y="4178808"/>
            <a:ext cx="8257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/>
              <a:t>Juridisk merknad:© QUERCUS PARKET. Alle rettigheter forbeholdt.All informasjon i denne presentasjonen er konfidensiell og kun beregnet for mottakeren.Ingen deler av denne presentasjonen kan reproduseres eller distribueres uten skriftlig tillatelse fra QUERCUS PARKET.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70471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05BC2B8-F89A-77A0-3A75-C9B54CC9BB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3984"/>
            <a:ext cx="12192000" cy="812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828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70279-B6E2-0323-085C-0B79EAF4B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Introduksjon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B18B4F4-D2FE-BC23-6CF7-36AB981466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52728" y="2195186"/>
            <a:ext cx="10341864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GB" dirty="0"/>
              <a:t>Et </a:t>
            </a:r>
            <a:r>
              <a:rPr lang="en-GB" dirty="0" err="1"/>
              <a:t>familieeid</a:t>
            </a:r>
            <a:r>
              <a:rPr lang="en-GB" dirty="0"/>
              <a:t> </a:t>
            </a:r>
            <a:r>
              <a:rPr lang="en-GB" dirty="0" err="1"/>
              <a:t>sagbruk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andre</a:t>
            </a:r>
            <a:r>
              <a:rPr lang="en-GB" dirty="0"/>
              <a:t> </a:t>
            </a:r>
            <a:r>
              <a:rPr lang="en-GB" dirty="0" err="1"/>
              <a:t>generasjon</a:t>
            </a:r>
            <a:r>
              <a:rPr lang="en-GB" dirty="0"/>
              <a:t> (</a:t>
            </a:r>
            <a:r>
              <a:rPr lang="en-GB" dirty="0" err="1"/>
              <a:t>etablert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1997), med </a:t>
            </a:r>
            <a:r>
              <a:rPr lang="en-GB" dirty="0" err="1"/>
              <a:t>fokus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presisjon</a:t>
            </a:r>
            <a:r>
              <a:rPr lang="en-GB" dirty="0"/>
              <a:t>, </a:t>
            </a:r>
            <a:r>
              <a:rPr lang="en-GB" dirty="0" err="1"/>
              <a:t>konsistens</a:t>
            </a:r>
            <a:r>
              <a:rPr lang="en-GB" dirty="0"/>
              <a:t> </a:t>
            </a:r>
            <a:r>
              <a:rPr lang="en-GB" dirty="0" err="1"/>
              <a:t>og</a:t>
            </a:r>
            <a:r>
              <a:rPr lang="en-GB" dirty="0"/>
              <a:t> </a:t>
            </a:r>
            <a:r>
              <a:rPr lang="en-GB" dirty="0" err="1"/>
              <a:t>høy</a:t>
            </a:r>
            <a:r>
              <a:rPr lang="en-GB" dirty="0"/>
              <a:t> </a:t>
            </a:r>
            <a:r>
              <a:rPr lang="en-GB" dirty="0" err="1"/>
              <a:t>kvalitet</a:t>
            </a:r>
            <a:r>
              <a:rPr lang="en-GB" dirty="0"/>
              <a:t>.</a:t>
            </a:r>
            <a:br>
              <a:rPr lang="en-GB" dirty="0"/>
            </a:br>
            <a:r>
              <a:rPr lang="en-GB" dirty="0" err="1"/>
              <a:t>Spesialisert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produksjon</a:t>
            </a:r>
            <a:r>
              <a:rPr lang="en-GB" dirty="0"/>
              <a:t> </a:t>
            </a:r>
            <a:r>
              <a:rPr lang="en-GB" dirty="0" err="1"/>
              <a:t>av</a:t>
            </a:r>
            <a:r>
              <a:rPr lang="en-GB" dirty="0"/>
              <a:t> </a:t>
            </a:r>
            <a:r>
              <a:rPr lang="en-GB" dirty="0" err="1"/>
              <a:t>høykvalitets</a:t>
            </a:r>
            <a:r>
              <a:rPr lang="en-GB" dirty="0"/>
              <a:t> ask </a:t>
            </a:r>
            <a:r>
              <a:rPr lang="en-GB" dirty="0" err="1"/>
              <a:t>og</a:t>
            </a:r>
            <a:r>
              <a:rPr lang="en-GB" dirty="0"/>
              <a:t> </a:t>
            </a:r>
            <a:r>
              <a:rPr lang="en-GB" dirty="0" err="1"/>
              <a:t>eik</a:t>
            </a:r>
            <a:r>
              <a:rPr lang="en-GB" dirty="0"/>
              <a:t>, </a:t>
            </a:r>
            <a:r>
              <a:rPr lang="en-GB" dirty="0" err="1"/>
              <a:t>samt</a:t>
            </a:r>
            <a:r>
              <a:rPr lang="en-GB" dirty="0"/>
              <a:t> </a:t>
            </a:r>
            <a:r>
              <a:rPr lang="en-GB" dirty="0" err="1"/>
              <a:t>klassisk</a:t>
            </a:r>
            <a:r>
              <a:rPr lang="en-GB" dirty="0"/>
              <a:t> </a:t>
            </a:r>
            <a:r>
              <a:rPr lang="en-GB" dirty="0" err="1"/>
              <a:t>heltre</a:t>
            </a:r>
            <a:r>
              <a:rPr lang="en-GB" dirty="0"/>
              <a:t>- </a:t>
            </a:r>
            <a:r>
              <a:rPr lang="en-GB" dirty="0" err="1"/>
              <a:t>og</a:t>
            </a:r>
            <a:r>
              <a:rPr lang="en-GB" dirty="0"/>
              <a:t> </a:t>
            </a:r>
            <a:r>
              <a:rPr lang="en-GB" dirty="0" err="1"/>
              <a:t>konstruert</a:t>
            </a:r>
            <a:r>
              <a:rPr lang="en-GB" dirty="0"/>
              <a:t> </a:t>
            </a:r>
            <a:r>
              <a:rPr lang="en-GB" dirty="0" err="1"/>
              <a:t>parkett</a:t>
            </a:r>
            <a:r>
              <a:rPr lang="en-GB" dirty="0"/>
              <a:t>.</a:t>
            </a:r>
            <a:br>
              <a:rPr lang="en-GB" dirty="0"/>
            </a:br>
            <a:r>
              <a:rPr lang="en-GB" dirty="0" err="1"/>
              <a:t>Kjernekompetansen</a:t>
            </a:r>
            <a:r>
              <a:rPr lang="en-GB" dirty="0"/>
              <a:t> er </a:t>
            </a:r>
            <a:r>
              <a:rPr lang="en-GB" i="1" dirty="0"/>
              <a:t>Quercus </a:t>
            </a:r>
            <a:r>
              <a:rPr lang="en-GB" i="1" dirty="0" err="1"/>
              <a:t>robur</a:t>
            </a:r>
            <a:r>
              <a:rPr lang="en-GB" dirty="0"/>
              <a:t> (</a:t>
            </a:r>
            <a:r>
              <a:rPr lang="en-GB" dirty="0" err="1"/>
              <a:t>vanlig</a:t>
            </a:r>
            <a:r>
              <a:rPr lang="en-GB" dirty="0"/>
              <a:t> </a:t>
            </a:r>
            <a:r>
              <a:rPr lang="en-GB" dirty="0" err="1"/>
              <a:t>eik</a:t>
            </a:r>
            <a:r>
              <a:rPr lang="en-GB" dirty="0"/>
              <a:t>), </a:t>
            </a:r>
            <a:r>
              <a:rPr lang="en-GB" dirty="0" err="1"/>
              <a:t>kjent</a:t>
            </a:r>
            <a:r>
              <a:rPr lang="en-GB" dirty="0"/>
              <a:t> </a:t>
            </a:r>
            <a:r>
              <a:rPr lang="en-GB" dirty="0" err="1"/>
              <a:t>som</a:t>
            </a:r>
            <a:r>
              <a:rPr lang="en-GB" dirty="0"/>
              <a:t> </a:t>
            </a:r>
            <a:r>
              <a:rPr lang="en-GB" dirty="0" err="1"/>
              <a:t>slavonsk</a:t>
            </a:r>
            <a:r>
              <a:rPr lang="en-GB" dirty="0"/>
              <a:t> </a:t>
            </a:r>
            <a:r>
              <a:rPr lang="en-GB" dirty="0" err="1"/>
              <a:t>eik</a:t>
            </a:r>
            <a:r>
              <a:rPr lang="en-GB" dirty="0"/>
              <a:t>, </a:t>
            </a:r>
            <a:r>
              <a:rPr lang="en-GB" dirty="0" err="1"/>
              <a:t>verdsatt</a:t>
            </a:r>
            <a:r>
              <a:rPr lang="en-GB" dirty="0"/>
              <a:t> for sin </a:t>
            </a:r>
            <a:r>
              <a:rPr lang="en-GB" dirty="0" err="1"/>
              <a:t>styrke</a:t>
            </a:r>
            <a:r>
              <a:rPr lang="en-GB" dirty="0"/>
              <a:t>, </a:t>
            </a:r>
            <a:r>
              <a:rPr lang="en-GB" dirty="0" err="1"/>
              <a:t>struktur</a:t>
            </a:r>
            <a:r>
              <a:rPr lang="en-GB" dirty="0"/>
              <a:t> </a:t>
            </a:r>
            <a:r>
              <a:rPr lang="en-GB" dirty="0" err="1"/>
              <a:t>og</a:t>
            </a:r>
            <a:r>
              <a:rPr lang="en-GB" dirty="0"/>
              <a:t> </a:t>
            </a:r>
            <a:r>
              <a:rPr lang="en-GB" dirty="0" err="1"/>
              <a:t>tidløse</a:t>
            </a:r>
            <a:r>
              <a:rPr lang="en-GB" dirty="0"/>
              <a:t> </a:t>
            </a:r>
            <a:r>
              <a:rPr lang="en-GB" dirty="0" err="1"/>
              <a:t>utseende</a:t>
            </a:r>
            <a:r>
              <a:rPr lang="en-GB" dirty="0"/>
              <a:t>.</a:t>
            </a:r>
            <a:br>
              <a:rPr lang="en-GB" dirty="0"/>
            </a:br>
            <a:r>
              <a:rPr lang="en-GB" dirty="0"/>
              <a:t>All </a:t>
            </a:r>
            <a:r>
              <a:rPr lang="en-GB" dirty="0" err="1"/>
              <a:t>råvareinnkjøp</a:t>
            </a:r>
            <a:r>
              <a:rPr lang="en-GB" dirty="0"/>
              <a:t> er </a:t>
            </a:r>
            <a:r>
              <a:rPr lang="en-GB" dirty="0" err="1"/>
              <a:t>fullt</a:t>
            </a:r>
            <a:r>
              <a:rPr lang="en-GB" dirty="0"/>
              <a:t> </a:t>
            </a:r>
            <a:r>
              <a:rPr lang="en-GB" dirty="0" err="1"/>
              <a:t>sporbar</a:t>
            </a:r>
            <a:r>
              <a:rPr lang="en-GB" dirty="0"/>
              <a:t> </a:t>
            </a:r>
            <a:r>
              <a:rPr lang="en-GB" dirty="0" err="1"/>
              <a:t>og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samsvar</a:t>
            </a:r>
            <a:r>
              <a:rPr lang="en-GB" dirty="0"/>
              <a:t> med </a:t>
            </a:r>
            <a:r>
              <a:rPr lang="en-GB" dirty="0" err="1"/>
              <a:t>internasjonale</a:t>
            </a:r>
            <a:r>
              <a:rPr lang="en-GB" dirty="0"/>
              <a:t> </a:t>
            </a:r>
            <a:r>
              <a:rPr lang="en-GB" dirty="0" err="1"/>
              <a:t>regelverk</a:t>
            </a:r>
            <a:r>
              <a:rPr lang="en-GB" dirty="0"/>
              <a:t> (EUDR, EUTR, UKTR, Lacey Act)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Sørøst</a:t>
            </a:r>
            <a:r>
              <a:rPr lang="en-GB" dirty="0"/>
              <a:t>-Europa.</a:t>
            </a:r>
            <a:br>
              <a:rPr lang="en-GB" dirty="0"/>
            </a:br>
            <a:r>
              <a:rPr lang="en-GB" dirty="0" err="1"/>
              <a:t>Hovedkilde</a:t>
            </a:r>
            <a:r>
              <a:rPr lang="en-GB" dirty="0"/>
              <a:t>: </a:t>
            </a:r>
            <a:r>
              <a:rPr lang="en-GB" dirty="0" err="1"/>
              <a:t>Morović-skogen</a:t>
            </a:r>
            <a:r>
              <a:rPr lang="en-GB" dirty="0"/>
              <a:t> (Serbia) — </a:t>
            </a:r>
            <a:r>
              <a:rPr lang="en-GB" dirty="0" err="1"/>
              <a:t>førsteklasses</a:t>
            </a:r>
            <a:r>
              <a:rPr lang="en-GB" dirty="0"/>
              <a:t>, </a:t>
            </a:r>
            <a:r>
              <a:rPr lang="en-GB" dirty="0" err="1"/>
              <a:t>bærekraftig</a:t>
            </a:r>
            <a:r>
              <a:rPr lang="en-GB" dirty="0"/>
              <a:t> </a:t>
            </a:r>
            <a:r>
              <a:rPr lang="en-GB" dirty="0" err="1"/>
              <a:t>forvaltet</a:t>
            </a:r>
            <a:r>
              <a:rPr lang="en-GB" dirty="0"/>
              <a:t> </a:t>
            </a:r>
            <a:r>
              <a:rPr lang="en-GB" dirty="0" err="1"/>
              <a:t>eik</a:t>
            </a:r>
            <a:r>
              <a:rPr lang="en-GB" dirty="0"/>
              <a:t> med lang </a:t>
            </a:r>
            <a:r>
              <a:rPr lang="en-GB" dirty="0" err="1"/>
              <a:t>skogbrukstradisjon</a:t>
            </a:r>
            <a:r>
              <a:rPr lang="en-GB" dirty="0"/>
              <a:t>.</a:t>
            </a:r>
            <a:br>
              <a:rPr lang="en-GB" dirty="0"/>
            </a:br>
            <a:r>
              <a:rPr lang="en-GB" dirty="0" err="1"/>
              <a:t>Selskapet</a:t>
            </a:r>
            <a:r>
              <a:rPr lang="en-GB" dirty="0"/>
              <a:t> </a:t>
            </a:r>
            <a:r>
              <a:rPr lang="en-GB" dirty="0" err="1"/>
              <a:t>kombinerer</a:t>
            </a:r>
            <a:r>
              <a:rPr lang="en-GB" dirty="0"/>
              <a:t> </a:t>
            </a:r>
            <a:r>
              <a:rPr lang="en-GB" dirty="0" err="1"/>
              <a:t>tradisjonelt</a:t>
            </a:r>
            <a:r>
              <a:rPr lang="en-GB" dirty="0"/>
              <a:t> </a:t>
            </a:r>
            <a:r>
              <a:rPr lang="en-GB" dirty="0" err="1"/>
              <a:t>håndverk</a:t>
            </a:r>
            <a:r>
              <a:rPr lang="en-GB" dirty="0"/>
              <a:t> med </a:t>
            </a:r>
            <a:r>
              <a:rPr lang="en-GB" dirty="0" err="1"/>
              <a:t>moderne</a:t>
            </a:r>
            <a:r>
              <a:rPr lang="en-GB" dirty="0"/>
              <a:t> </a:t>
            </a:r>
            <a:r>
              <a:rPr lang="en-GB" dirty="0" err="1"/>
              <a:t>produksjonsmetoder</a:t>
            </a:r>
            <a:r>
              <a:rPr lang="en-GB" dirty="0"/>
              <a:t>, </a:t>
            </a:r>
            <a:r>
              <a:rPr lang="en-GB" dirty="0" err="1"/>
              <a:t>styrket</a:t>
            </a:r>
            <a:r>
              <a:rPr lang="en-GB" dirty="0"/>
              <a:t> </a:t>
            </a:r>
            <a:r>
              <a:rPr lang="en-GB" dirty="0" err="1"/>
              <a:t>av</a:t>
            </a:r>
            <a:r>
              <a:rPr lang="en-GB" dirty="0"/>
              <a:t> et </a:t>
            </a:r>
            <a:r>
              <a:rPr lang="en-GB" dirty="0" err="1"/>
              <a:t>internasjonalt</a:t>
            </a:r>
            <a:r>
              <a:rPr lang="en-GB" dirty="0"/>
              <a:t> </a:t>
            </a:r>
            <a:r>
              <a:rPr lang="en-GB" dirty="0" err="1"/>
              <a:t>produksjonssamarbeid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Kambodsja</a:t>
            </a:r>
            <a:r>
              <a:rPr lang="en-GB" dirty="0"/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474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9237D-786C-A2DB-4D5D-06D58244D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Historie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E10F319-4D5B-8961-3C7F-144BC3EB74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98448" y="1457908"/>
            <a:ext cx="10206164" cy="5027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600" b="1" dirty="0"/>
              <a:t>1997–2009 | STRELA-</a:t>
            </a:r>
            <a:r>
              <a:rPr lang="en-GB" sz="1600" b="1" dirty="0" err="1"/>
              <a:t>perioden</a:t>
            </a:r>
            <a:br>
              <a:rPr lang="en-GB" sz="1600" dirty="0"/>
            </a:br>
            <a:r>
              <a:rPr lang="en-GB" sz="1600" dirty="0" err="1"/>
              <a:t>Etableringsfase</a:t>
            </a:r>
            <a:r>
              <a:rPr lang="en-GB" sz="1600" dirty="0"/>
              <a:t> — </a:t>
            </a:r>
            <a:r>
              <a:rPr lang="en-GB" sz="1600" dirty="0" err="1"/>
              <a:t>utviklet</a:t>
            </a:r>
            <a:r>
              <a:rPr lang="en-GB" sz="1600" dirty="0"/>
              <a:t> seg </a:t>
            </a:r>
            <a:r>
              <a:rPr lang="en-GB" sz="1600" dirty="0" err="1"/>
              <a:t>til</a:t>
            </a:r>
            <a:r>
              <a:rPr lang="en-GB" sz="1600" dirty="0"/>
              <a:t> </a:t>
            </a:r>
            <a:r>
              <a:rPr lang="en-GB" sz="1600" dirty="0" err="1"/>
              <a:t>Serbias</a:t>
            </a:r>
            <a:r>
              <a:rPr lang="en-GB" sz="1600" dirty="0"/>
              <a:t> </a:t>
            </a:r>
            <a:r>
              <a:rPr lang="en-GB" sz="1600" dirty="0" err="1"/>
              <a:t>største</a:t>
            </a:r>
            <a:r>
              <a:rPr lang="en-GB" sz="1600" dirty="0"/>
              <a:t> </a:t>
            </a:r>
            <a:r>
              <a:rPr lang="en-GB" sz="1600" dirty="0" err="1"/>
              <a:t>sagbruk</a:t>
            </a:r>
            <a:r>
              <a:rPr lang="en-GB" sz="1600" dirty="0"/>
              <a:t> for </a:t>
            </a:r>
            <a:r>
              <a:rPr lang="en-GB" sz="1600" dirty="0" err="1"/>
              <a:t>eik</a:t>
            </a:r>
            <a:r>
              <a:rPr lang="en-GB" sz="1600" dirty="0"/>
              <a:t> </a:t>
            </a:r>
            <a:r>
              <a:rPr lang="en-GB" sz="1600" dirty="0" err="1"/>
              <a:t>og</a:t>
            </a:r>
            <a:r>
              <a:rPr lang="en-GB" sz="1600" dirty="0"/>
              <a:t> ask, med </a:t>
            </a:r>
            <a:r>
              <a:rPr lang="en-GB" sz="1600" dirty="0" err="1"/>
              <a:t>fokus</a:t>
            </a:r>
            <a:r>
              <a:rPr lang="en-GB" sz="1600" dirty="0"/>
              <a:t> </a:t>
            </a:r>
            <a:r>
              <a:rPr lang="en-GB" sz="1600" dirty="0" err="1"/>
              <a:t>på</a:t>
            </a:r>
            <a:r>
              <a:rPr lang="en-GB" sz="1600" dirty="0"/>
              <a:t> </a:t>
            </a:r>
            <a:r>
              <a:rPr lang="en-GB" sz="1600" dirty="0" err="1"/>
              <a:t>presisjon</a:t>
            </a:r>
            <a:r>
              <a:rPr lang="en-GB" sz="1600" dirty="0"/>
              <a:t> </a:t>
            </a:r>
            <a:r>
              <a:rPr lang="en-GB" sz="1600" dirty="0" err="1"/>
              <a:t>og</a:t>
            </a:r>
            <a:r>
              <a:rPr lang="en-GB" sz="1600" dirty="0"/>
              <a:t> </a:t>
            </a:r>
            <a:r>
              <a:rPr lang="en-GB" sz="1600" dirty="0" err="1"/>
              <a:t>eksport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store </a:t>
            </a:r>
            <a:r>
              <a:rPr lang="en-GB" sz="1600" dirty="0" err="1"/>
              <a:t>volum</a:t>
            </a:r>
            <a:r>
              <a:rPr lang="en-GB" sz="1600" dirty="0"/>
              <a:t>.</a:t>
            </a:r>
            <a:br>
              <a:rPr lang="en-GB" sz="1600" dirty="0"/>
            </a:br>
            <a:r>
              <a:rPr lang="en-GB" sz="1600" dirty="0" err="1"/>
              <a:t>Langsiktig</a:t>
            </a:r>
            <a:r>
              <a:rPr lang="en-GB" sz="1600" dirty="0"/>
              <a:t> </a:t>
            </a:r>
            <a:r>
              <a:rPr lang="en-GB" sz="1600" dirty="0" err="1"/>
              <a:t>avtale</a:t>
            </a:r>
            <a:r>
              <a:rPr lang="en-GB" sz="1600" dirty="0"/>
              <a:t> med </a:t>
            </a:r>
            <a:r>
              <a:rPr lang="en-GB" sz="1600" dirty="0" err="1"/>
              <a:t>Vojvodinašume</a:t>
            </a:r>
            <a:r>
              <a:rPr lang="en-GB" sz="1600" dirty="0"/>
              <a:t> </a:t>
            </a:r>
            <a:r>
              <a:rPr lang="en-GB" sz="1600" dirty="0" err="1"/>
              <a:t>sikret</a:t>
            </a:r>
            <a:r>
              <a:rPr lang="en-GB" sz="1600" dirty="0"/>
              <a:t> </a:t>
            </a:r>
            <a:r>
              <a:rPr lang="en-GB" sz="1600" dirty="0" err="1"/>
              <a:t>stabil</a:t>
            </a:r>
            <a:r>
              <a:rPr lang="en-GB" sz="1600" dirty="0"/>
              <a:t> </a:t>
            </a:r>
            <a:r>
              <a:rPr lang="en-GB" sz="1600" dirty="0" err="1"/>
              <a:t>tilgang</a:t>
            </a:r>
            <a:r>
              <a:rPr lang="en-GB" sz="1600" dirty="0"/>
              <a:t> </a:t>
            </a:r>
            <a:r>
              <a:rPr lang="en-GB" sz="1600" dirty="0" err="1"/>
              <a:t>på</a:t>
            </a:r>
            <a:r>
              <a:rPr lang="en-GB" sz="1600" dirty="0"/>
              <a:t> </a:t>
            </a:r>
            <a:r>
              <a:rPr lang="en-GB" sz="1600" dirty="0" err="1"/>
              <a:t>høykvalitets</a:t>
            </a:r>
            <a:r>
              <a:rPr lang="en-GB" sz="1600" dirty="0"/>
              <a:t> </a:t>
            </a:r>
            <a:r>
              <a:rPr lang="en-GB" sz="1600" dirty="0" err="1"/>
              <a:t>slavonsk</a:t>
            </a:r>
            <a:r>
              <a:rPr lang="en-GB" sz="1600" dirty="0"/>
              <a:t> </a:t>
            </a:r>
            <a:r>
              <a:rPr lang="en-GB" sz="1600" dirty="0" err="1"/>
              <a:t>eik</a:t>
            </a:r>
            <a:r>
              <a:rPr lang="en-GB" sz="1600" dirty="0"/>
              <a:t> (</a:t>
            </a:r>
            <a:r>
              <a:rPr lang="en-GB" sz="1600" i="1" dirty="0"/>
              <a:t>Quercus </a:t>
            </a:r>
            <a:r>
              <a:rPr lang="en-GB" sz="1600" i="1" dirty="0" err="1"/>
              <a:t>robur</a:t>
            </a:r>
            <a:r>
              <a:rPr lang="en-GB" sz="1600" dirty="0"/>
              <a:t>).</a:t>
            </a:r>
            <a:br>
              <a:rPr lang="en-GB" sz="1600" dirty="0"/>
            </a:br>
            <a:r>
              <a:rPr lang="en-GB" sz="1600" dirty="0"/>
              <a:t>Sterk </a:t>
            </a:r>
            <a:r>
              <a:rPr lang="en-GB" sz="1600" dirty="0" err="1"/>
              <a:t>internasjonal</a:t>
            </a:r>
            <a:r>
              <a:rPr lang="en-GB" sz="1600" dirty="0"/>
              <a:t> </a:t>
            </a:r>
            <a:r>
              <a:rPr lang="en-GB" sz="1600" dirty="0" err="1"/>
              <a:t>tilstedeværelse</a:t>
            </a:r>
            <a:r>
              <a:rPr lang="en-GB" sz="1600" dirty="0"/>
              <a:t> (EU, </a:t>
            </a:r>
            <a:r>
              <a:rPr lang="en-GB" sz="1600" dirty="0" err="1"/>
              <a:t>Midtøsten</a:t>
            </a:r>
            <a:r>
              <a:rPr lang="en-GB" sz="1600" dirty="0"/>
              <a:t>) </a:t>
            </a:r>
            <a:r>
              <a:rPr lang="en-GB" sz="1600" dirty="0" err="1"/>
              <a:t>og</a:t>
            </a:r>
            <a:r>
              <a:rPr lang="en-GB" sz="1600" dirty="0"/>
              <a:t> </a:t>
            </a:r>
            <a:r>
              <a:rPr lang="en-GB" sz="1600" dirty="0" err="1"/>
              <a:t>prestisjeprosjekter</a:t>
            </a:r>
            <a:r>
              <a:rPr lang="en-GB" sz="1600" dirty="0"/>
              <a:t> (</a:t>
            </a:r>
            <a:r>
              <a:rPr lang="en-GB" sz="1600" dirty="0" err="1"/>
              <a:t>f.eks</a:t>
            </a:r>
            <a:r>
              <a:rPr lang="en-GB" sz="1600" dirty="0"/>
              <a:t>. det </a:t>
            </a:r>
            <a:r>
              <a:rPr lang="en-GB" sz="1600" dirty="0" err="1"/>
              <a:t>kongelige</a:t>
            </a:r>
            <a:r>
              <a:rPr lang="en-GB" sz="1600" dirty="0"/>
              <a:t> </a:t>
            </a:r>
            <a:r>
              <a:rPr lang="en-GB" sz="1600" dirty="0" err="1"/>
              <a:t>palasset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Aserbajdsjan</a:t>
            </a:r>
            <a:r>
              <a:rPr lang="en-GB" sz="1600" dirty="0"/>
              <a:t>).</a:t>
            </a:r>
          </a:p>
          <a:p>
            <a:r>
              <a:rPr lang="en-GB" sz="1600" b="1" dirty="0"/>
              <a:t>2009–2020 | QUERCUS PARKET-</a:t>
            </a:r>
            <a:r>
              <a:rPr lang="en-GB" sz="1600" b="1" dirty="0" err="1"/>
              <a:t>perioden</a:t>
            </a:r>
            <a:br>
              <a:rPr lang="en-GB" sz="1600" dirty="0"/>
            </a:br>
            <a:r>
              <a:rPr lang="en-GB" sz="1600" dirty="0" err="1"/>
              <a:t>Strategisk</a:t>
            </a:r>
            <a:r>
              <a:rPr lang="en-GB" sz="1600" dirty="0"/>
              <a:t> </a:t>
            </a:r>
            <a:r>
              <a:rPr lang="en-GB" sz="1600" dirty="0" err="1"/>
              <a:t>overgang</a:t>
            </a:r>
            <a:r>
              <a:rPr lang="en-GB" sz="1600" dirty="0"/>
              <a:t> </a:t>
            </a:r>
            <a:r>
              <a:rPr lang="en-GB" sz="1600" dirty="0" err="1"/>
              <a:t>fra</a:t>
            </a:r>
            <a:r>
              <a:rPr lang="en-GB" sz="1600" dirty="0"/>
              <a:t> </a:t>
            </a:r>
            <a:r>
              <a:rPr lang="en-GB" sz="1600" dirty="0" err="1"/>
              <a:t>volumfokus</a:t>
            </a:r>
            <a:r>
              <a:rPr lang="en-GB" sz="1600" dirty="0"/>
              <a:t> </a:t>
            </a:r>
            <a:r>
              <a:rPr lang="en-GB" sz="1600" dirty="0" err="1"/>
              <a:t>til</a:t>
            </a:r>
            <a:r>
              <a:rPr lang="en-GB" sz="1600" dirty="0"/>
              <a:t> </a:t>
            </a:r>
            <a:r>
              <a:rPr lang="en-GB" sz="1600" dirty="0" err="1"/>
              <a:t>spesialisering</a:t>
            </a:r>
            <a:r>
              <a:rPr lang="en-GB" sz="1600" dirty="0"/>
              <a:t> </a:t>
            </a:r>
            <a:r>
              <a:rPr lang="en-GB" sz="1600" dirty="0" err="1"/>
              <a:t>og</a:t>
            </a:r>
            <a:r>
              <a:rPr lang="en-GB" sz="1600" dirty="0"/>
              <a:t> </a:t>
            </a:r>
            <a:r>
              <a:rPr lang="en-GB" sz="1600" dirty="0" err="1"/>
              <a:t>langsiktige</a:t>
            </a:r>
            <a:r>
              <a:rPr lang="en-GB" sz="1600" dirty="0"/>
              <a:t> </a:t>
            </a:r>
            <a:r>
              <a:rPr lang="en-GB" sz="1600" dirty="0" err="1"/>
              <a:t>partnerskap</a:t>
            </a:r>
            <a:r>
              <a:rPr lang="en-GB" sz="1600" dirty="0"/>
              <a:t>.</a:t>
            </a:r>
            <a:br>
              <a:rPr lang="en-GB" sz="1600" dirty="0"/>
            </a:br>
            <a:r>
              <a:rPr lang="en-GB" sz="1600" dirty="0" err="1"/>
              <a:t>Etablert</a:t>
            </a:r>
            <a:r>
              <a:rPr lang="en-GB" sz="1600" dirty="0"/>
              <a:t> </a:t>
            </a:r>
            <a:r>
              <a:rPr lang="en-GB" sz="1600" dirty="0" err="1"/>
              <a:t>som</a:t>
            </a:r>
            <a:r>
              <a:rPr lang="en-GB" sz="1600" dirty="0"/>
              <a:t> </a:t>
            </a:r>
            <a:r>
              <a:rPr lang="en-GB" sz="1600" dirty="0" err="1"/>
              <a:t>en</a:t>
            </a:r>
            <a:r>
              <a:rPr lang="en-GB" sz="1600" dirty="0"/>
              <a:t> </a:t>
            </a:r>
            <a:r>
              <a:rPr lang="en-GB" sz="1600" dirty="0" err="1"/>
              <a:t>pålitelig</a:t>
            </a:r>
            <a:r>
              <a:rPr lang="en-GB" sz="1600" dirty="0"/>
              <a:t> </a:t>
            </a:r>
            <a:r>
              <a:rPr lang="en-GB" sz="1600" dirty="0" err="1"/>
              <a:t>leverandør</a:t>
            </a:r>
            <a:r>
              <a:rPr lang="en-GB" sz="1600" dirty="0"/>
              <a:t> </a:t>
            </a:r>
            <a:r>
              <a:rPr lang="en-GB" sz="1600" dirty="0" err="1"/>
              <a:t>av</a:t>
            </a:r>
            <a:r>
              <a:rPr lang="en-GB" sz="1600" dirty="0"/>
              <a:t> </a:t>
            </a:r>
            <a:r>
              <a:rPr lang="en-GB" sz="1600" dirty="0" err="1"/>
              <a:t>halvfabrikata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eik</a:t>
            </a:r>
            <a:r>
              <a:rPr lang="en-GB" sz="1600" dirty="0"/>
              <a:t> </a:t>
            </a:r>
            <a:r>
              <a:rPr lang="en-GB" sz="1600" dirty="0" err="1"/>
              <a:t>til</a:t>
            </a:r>
            <a:r>
              <a:rPr lang="en-GB" sz="1600" dirty="0"/>
              <a:t> </a:t>
            </a:r>
            <a:r>
              <a:rPr lang="en-GB" sz="1600" dirty="0" err="1"/>
              <a:t>ledende</a:t>
            </a:r>
            <a:r>
              <a:rPr lang="en-GB" sz="1600" dirty="0"/>
              <a:t> </a:t>
            </a:r>
            <a:r>
              <a:rPr lang="en-GB" sz="1600" dirty="0" err="1"/>
              <a:t>gulvprodusenter</a:t>
            </a:r>
            <a:r>
              <a:rPr lang="en-GB" sz="1600" dirty="0"/>
              <a:t> (</a:t>
            </a:r>
            <a:r>
              <a:rPr lang="en-GB" sz="1600" dirty="0" err="1"/>
              <a:t>f.eks</a:t>
            </a:r>
            <a:r>
              <a:rPr lang="en-GB" sz="1600" dirty="0"/>
              <a:t>. Tarkett, </a:t>
            </a:r>
            <a:r>
              <a:rPr lang="en-GB" sz="1600" dirty="0" err="1"/>
              <a:t>Bauwerk</a:t>
            </a:r>
            <a:r>
              <a:rPr lang="en-GB" sz="1600" dirty="0"/>
              <a:t>, Weitzer).</a:t>
            </a:r>
          </a:p>
          <a:p>
            <a:r>
              <a:rPr lang="en-GB" sz="1600" b="1" dirty="0"/>
              <a:t>2020–</a:t>
            </a:r>
            <a:r>
              <a:rPr lang="en-GB" sz="1600" b="1" dirty="0" err="1"/>
              <a:t>nå</a:t>
            </a:r>
            <a:r>
              <a:rPr lang="en-GB" sz="1600" b="1" dirty="0"/>
              <a:t> | CAMPICO-</a:t>
            </a:r>
            <a:r>
              <a:rPr lang="en-GB" sz="1600" b="1" dirty="0" err="1"/>
              <a:t>perioden</a:t>
            </a:r>
            <a:br>
              <a:rPr lang="en-GB" sz="1600" dirty="0"/>
            </a:br>
            <a:r>
              <a:rPr lang="en-GB" sz="1600" dirty="0"/>
              <a:t>Global </a:t>
            </a:r>
            <a:r>
              <a:rPr lang="en-GB" sz="1600" dirty="0" err="1"/>
              <a:t>ekspansjon</a:t>
            </a:r>
            <a:r>
              <a:rPr lang="en-GB" sz="1600" dirty="0"/>
              <a:t> </a:t>
            </a:r>
            <a:r>
              <a:rPr lang="en-GB" sz="1600" dirty="0" err="1"/>
              <a:t>gjennom</a:t>
            </a:r>
            <a:r>
              <a:rPr lang="en-GB" sz="1600" dirty="0"/>
              <a:t> et joint venture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Kambodsja</a:t>
            </a:r>
            <a:r>
              <a:rPr lang="en-GB" sz="1600" dirty="0"/>
              <a:t>, med </a:t>
            </a:r>
            <a:r>
              <a:rPr lang="en-GB" sz="1600" dirty="0" err="1"/>
              <a:t>fokus</a:t>
            </a:r>
            <a:r>
              <a:rPr lang="en-GB" sz="1600" dirty="0"/>
              <a:t> </a:t>
            </a:r>
            <a:r>
              <a:rPr lang="en-GB" sz="1600" dirty="0" err="1"/>
              <a:t>på</a:t>
            </a:r>
            <a:r>
              <a:rPr lang="en-GB" sz="1600" dirty="0"/>
              <a:t> </a:t>
            </a:r>
            <a:r>
              <a:rPr lang="en-GB" sz="1600" dirty="0" err="1"/>
              <a:t>avansert</a:t>
            </a:r>
            <a:r>
              <a:rPr lang="en-GB" sz="1600" dirty="0"/>
              <a:t> </a:t>
            </a:r>
            <a:r>
              <a:rPr lang="en-GB" sz="1600" dirty="0" err="1"/>
              <a:t>trelags</a:t>
            </a:r>
            <a:r>
              <a:rPr lang="en-GB" sz="1600" dirty="0"/>
              <a:t> </a:t>
            </a:r>
            <a:r>
              <a:rPr lang="en-GB" sz="1600" dirty="0" err="1"/>
              <a:t>eikegulv</a:t>
            </a:r>
            <a:r>
              <a:rPr lang="en-GB" sz="1600" dirty="0"/>
              <a:t> for det </a:t>
            </a:r>
            <a:r>
              <a:rPr lang="en-GB" sz="1600" dirty="0" err="1"/>
              <a:t>amerikanske</a:t>
            </a:r>
            <a:r>
              <a:rPr lang="en-GB" sz="1600" dirty="0"/>
              <a:t> </a:t>
            </a:r>
            <a:r>
              <a:rPr lang="en-GB" sz="1600" dirty="0" err="1"/>
              <a:t>markedet</a:t>
            </a:r>
            <a:r>
              <a:rPr lang="en-GB" sz="1600" dirty="0"/>
              <a:t>.</a:t>
            </a:r>
            <a:br>
              <a:rPr lang="en-GB" sz="1600" dirty="0"/>
            </a:br>
            <a:r>
              <a:rPr lang="en-GB" sz="1600" dirty="0" err="1"/>
              <a:t>Integrasjon</a:t>
            </a:r>
            <a:r>
              <a:rPr lang="en-GB" sz="1600" dirty="0"/>
              <a:t> </a:t>
            </a:r>
            <a:r>
              <a:rPr lang="en-GB" sz="1600" dirty="0" err="1"/>
              <a:t>av</a:t>
            </a:r>
            <a:r>
              <a:rPr lang="en-GB" sz="1600" dirty="0"/>
              <a:t> </a:t>
            </a:r>
            <a:r>
              <a:rPr lang="en-GB" sz="1600" dirty="0" err="1"/>
              <a:t>europeisk</a:t>
            </a:r>
            <a:r>
              <a:rPr lang="en-GB" sz="1600" dirty="0"/>
              <a:t> </a:t>
            </a:r>
            <a:r>
              <a:rPr lang="en-GB" sz="1600" dirty="0" err="1"/>
              <a:t>råvarekompetanse</a:t>
            </a:r>
            <a:r>
              <a:rPr lang="en-GB" sz="1600" dirty="0"/>
              <a:t> med </a:t>
            </a:r>
            <a:r>
              <a:rPr lang="en-GB" sz="1600" dirty="0" err="1"/>
              <a:t>internasjonale</a:t>
            </a:r>
            <a:r>
              <a:rPr lang="en-GB" sz="1600" dirty="0"/>
              <a:t> </a:t>
            </a:r>
            <a:r>
              <a:rPr lang="en-GB" sz="1600" dirty="0" err="1"/>
              <a:t>produksjons</a:t>
            </a:r>
            <a:r>
              <a:rPr lang="en-GB" sz="1600" dirty="0"/>
              <a:t>- </a:t>
            </a:r>
            <a:r>
              <a:rPr lang="en-GB" sz="1600" dirty="0" err="1"/>
              <a:t>og</a:t>
            </a:r>
            <a:r>
              <a:rPr lang="en-GB" sz="1600" dirty="0"/>
              <a:t> </a:t>
            </a:r>
            <a:r>
              <a:rPr lang="en-GB" sz="1600" dirty="0" err="1"/>
              <a:t>distribusjonsnettverk</a:t>
            </a:r>
            <a:r>
              <a:rPr lang="en-GB" sz="1600" dirty="0"/>
              <a:t>.</a:t>
            </a:r>
            <a:br>
              <a:rPr lang="en-GB" sz="1600" dirty="0"/>
            </a:br>
            <a:r>
              <a:rPr lang="en-GB" sz="1600" dirty="0" err="1"/>
              <a:t>Kontinuerlig</a:t>
            </a:r>
            <a:r>
              <a:rPr lang="en-GB" sz="1600" dirty="0"/>
              <a:t> </a:t>
            </a:r>
            <a:r>
              <a:rPr lang="en-GB" sz="1600" dirty="0" err="1"/>
              <a:t>utvikling</a:t>
            </a:r>
            <a:r>
              <a:rPr lang="en-GB" sz="1600" dirty="0"/>
              <a:t> </a:t>
            </a:r>
            <a:r>
              <a:rPr lang="en-GB" sz="1600" dirty="0" err="1"/>
              <a:t>fra</a:t>
            </a:r>
            <a:r>
              <a:rPr lang="en-GB" sz="1600" dirty="0"/>
              <a:t> et </a:t>
            </a:r>
            <a:r>
              <a:rPr lang="en-GB" sz="1600" dirty="0" err="1"/>
              <a:t>stort</a:t>
            </a:r>
            <a:r>
              <a:rPr lang="en-GB" sz="1600" dirty="0"/>
              <a:t> </a:t>
            </a:r>
            <a:r>
              <a:rPr lang="en-GB" sz="1600" dirty="0" err="1"/>
              <a:t>sagbruk</a:t>
            </a:r>
            <a:r>
              <a:rPr lang="en-GB" sz="1600" dirty="0"/>
              <a:t> </a:t>
            </a:r>
            <a:r>
              <a:rPr lang="en-GB" sz="1600" dirty="0" err="1"/>
              <a:t>til</a:t>
            </a:r>
            <a:r>
              <a:rPr lang="en-GB" sz="1600" dirty="0"/>
              <a:t> </a:t>
            </a:r>
            <a:r>
              <a:rPr lang="en-GB" sz="1600" dirty="0" err="1"/>
              <a:t>en</a:t>
            </a:r>
            <a:r>
              <a:rPr lang="en-GB" sz="1600" dirty="0"/>
              <a:t> </a:t>
            </a:r>
            <a:r>
              <a:rPr lang="en-GB" sz="1600" dirty="0" err="1"/>
              <a:t>spesialisert</a:t>
            </a:r>
            <a:r>
              <a:rPr lang="en-GB" sz="1600" dirty="0"/>
              <a:t>, </a:t>
            </a:r>
            <a:r>
              <a:rPr lang="en-GB" sz="1600" dirty="0" err="1"/>
              <a:t>globalt</a:t>
            </a:r>
            <a:r>
              <a:rPr lang="en-GB" sz="1600" dirty="0"/>
              <a:t> </a:t>
            </a:r>
            <a:r>
              <a:rPr lang="en-GB" sz="1600" dirty="0" err="1"/>
              <a:t>integrert</a:t>
            </a:r>
            <a:r>
              <a:rPr lang="en-GB" sz="1600" dirty="0"/>
              <a:t> </a:t>
            </a:r>
            <a:r>
              <a:rPr lang="en-GB" sz="1600" dirty="0" err="1"/>
              <a:t>eikeprodusent</a:t>
            </a:r>
            <a:r>
              <a:rPr lang="en-GB" sz="1600" dirty="0"/>
              <a:t> — </a:t>
            </a:r>
            <a:r>
              <a:rPr lang="en-GB" sz="1600" dirty="0" err="1"/>
              <a:t>fortsatt</a:t>
            </a:r>
            <a:r>
              <a:rPr lang="en-GB" sz="1600" dirty="0"/>
              <a:t> </a:t>
            </a:r>
            <a:r>
              <a:rPr lang="en-GB" sz="1600" dirty="0" err="1"/>
              <a:t>familieeid</a:t>
            </a:r>
            <a:r>
              <a:rPr lang="en-GB" sz="1600" dirty="0"/>
              <a:t> </a:t>
            </a:r>
            <a:r>
              <a:rPr lang="en-GB" sz="1600" dirty="0" err="1"/>
              <a:t>og</a:t>
            </a:r>
            <a:r>
              <a:rPr lang="en-GB" sz="1600" dirty="0"/>
              <a:t> </a:t>
            </a:r>
            <a:r>
              <a:rPr lang="en-GB" sz="1600" dirty="0" err="1"/>
              <a:t>nå</a:t>
            </a:r>
            <a:r>
              <a:rPr lang="en-GB" sz="1600" dirty="0"/>
              <a:t> </a:t>
            </a:r>
            <a:r>
              <a:rPr lang="en-GB" sz="1600" dirty="0" err="1"/>
              <a:t>ledet</a:t>
            </a:r>
            <a:r>
              <a:rPr lang="en-GB" sz="1600" dirty="0"/>
              <a:t> </a:t>
            </a:r>
            <a:r>
              <a:rPr lang="en-GB" sz="1600" dirty="0" err="1"/>
              <a:t>av</a:t>
            </a:r>
            <a:r>
              <a:rPr lang="en-GB" sz="1600" dirty="0"/>
              <a:t> </a:t>
            </a:r>
            <a:r>
              <a:rPr lang="en-GB" sz="1600" dirty="0" err="1"/>
              <a:t>andre</a:t>
            </a:r>
            <a:r>
              <a:rPr lang="en-GB" sz="1600" dirty="0"/>
              <a:t> </a:t>
            </a:r>
            <a:r>
              <a:rPr lang="en-GB" sz="1600" dirty="0" err="1"/>
              <a:t>generasjon</a:t>
            </a:r>
            <a:r>
              <a:rPr lang="en-GB" sz="1600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763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E3137-3A93-08F2-9F91-FF713DB3F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5648" y="228600"/>
            <a:ext cx="9748965" cy="1676400"/>
          </a:xfrm>
        </p:spPr>
        <p:txBody>
          <a:bodyPr>
            <a:normAutofit/>
          </a:bodyPr>
          <a:lstStyle/>
          <a:p>
            <a:r>
              <a:rPr lang="en-GB" b="1" dirty="0" err="1"/>
              <a:t>Nøkkelferdig</a:t>
            </a:r>
            <a:r>
              <a:rPr lang="en-GB" b="1" dirty="0"/>
              <a:t> </a:t>
            </a:r>
            <a:r>
              <a:rPr lang="en-GB" b="1" dirty="0" err="1"/>
              <a:t>anlegg</a:t>
            </a:r>
            <a:r>
              <a:rPr lang="en-GB" b="1" dirty="0"/>
              <a:t> for </a:t>
            </a:r>
            <a:r>
              <a:rPr lang="en-GB" b="1" dirty="0" err="1"/>
              <a:t>bearbeiding</a:t>
            </a:r>
            <a:r>
              <a:rPr lang="en-GB" b="1" dirty="0"/>
              <a:t> </a:t>
            </a:r>
            <a:r>
              <a:rPr lang="en-GB" b="1" dirty="0" err="1"/>
              <a:t>av</a:t>
            </a:r>
            <a:r>
              <a:rPr lang="en-GB" b="1" dirty="0"/>
              <a:t> </a:t>
            </a:r>
            <a:r>
              <a:rPr lang="en-GB" b="1" dirty="0" err="1"/>
              <a:t>løvtre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BAF9B37-C20E-D548-7694-8475E6EEE7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51560" y="1269055"/>
            <a:ext cx="10453052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600" dirty="0"/>
              <a:t>Et </a:t>
            </a:r>
            <a:r>
              <a:rPr lang="en-GB" sz="1600" dirty="0" err="1"/>
              <a:t>fullt</a:t>
            </a:r>
            <a:r>
              <a:rPr lang="en-GB" sz="1600" dirty="0"/>
              <a:t> </a:t>
            </a:r>
            <a:r>
              <a:rPr lang="en-GB" sz="1600" dirty="0" err="1"/>
              <a:t>operativt</a:t>
            </a:r>
            <a:r>
              <a:rPr lang="en-GB" sz="1600" dirty="0"/>
              <a:t> </a:t>
            </a:r>
            <a:r>
              <a:rPr lang="en-GB" sz="1600" dirty="0" err="1"/>
              <a:t>industrielt</a:t>
            </a:r>
            <a:r>
              <a:rPr lang="en-GB" sz="1600" dirty="0"/>
              <a:t> </a:t>
            </a:r>
            <a:r>
              <a:rPr lang="en-GB" sz="1600" dirty="0" err="1"/>
              <a:t>løvtreanlegg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Serbia (</a:t>
            </a:r>
            <a:r>
              <a:rPr lang="en-GB" sz="1600" dirty="0" err="1"/>
              <a:t>etablert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1997), </a:t>
            </a:r>
            <a:r>
              <a:rPr lang="en-GB" sz="1600" dirty="0" err="1"/>
              <a:t>som</a:t>
            </a:r>
            <a:r>
              <a:rPr lang="en-GB" sz="1600" dirty="0"/>
              <a:t> </a:t>
            </a:r>
            <a:r>
              <a:rPr lang="en-GB" sz="1600" dirty="0" err="1"/>
              <a:t>gir</a:t>
            </a:r>
            <a:r>
              <a:rPr lang="en-GB" sz="1600" dirty="0"/>
              <a:t> </a:t>
            </a:r>
            <a:r>
              <a:rPr lang="en-GB" sz="1600" dirty="0" err="1"/>
              <a:t>umiddelbar</a:t>
            </a:r>
            <a:r>
              <a:rPr lang="en-GB" sz="1600" dirty="0"/>
              <a:t> </a:t>
            </a:r>
            <a:r>
              <a:rPr lang="en-GB" sz="1600" dirty="0" err="1"/>
              <a:t>inntektsgenerering</a:t>
            </a:r>
            <a:r>
              <a:rPr lang="en-GB" sz="1600" dirty="0"/>
              <a:t>.</a:t>
            </a:r>
          </a:p>
          <a:p>
            <a:r>
              <a:rPr lang="en-GB" sz="1600" b="1" dirty="0" err="1"/>
              <a:t>Lokasjonsfordel</a:t>
            </a:r>
            <a:br>
              <a:rPr lang="en-GB" sz="1600" dirty="0"/>
            </a:br>
            <a:r>
              <a:rPr lang="en-GB" sz="1600" dirty="0" err="1"/>
              <a:t>Direkte</a:t>
            </a:r>
            <a:r>
              <a:rPr lang="en-GB" sz="1600" dirty="0"/>
              <a:t> </a:t>
            </a:r>
            <a:r>
              <a:rPr lang="en-GB" sz="1600" dirty="0" err="1"/>
              <a:t>tilgang</a:t>
            </a:r>
            <a:r>
              <a:rPr lang="en-GB" sz="1600" dirty="0"/>
              <a:t> </a:t>
            </a:r>
            <a:r>
              <a:rPr lang="en-GB" sz="1600" dirty="0" err="1"/>
              <a:t>til</a:t>
            </a:r>
            <a:r>
              <a:rPr lang="en-GB" sz="1600" dirty="0"/>
              <a:t> </a:t>
            </a:r>
            <a:r>
              <a:rPr lang="en-GB" sz="1600" dirty="0" err="1"/>
              <a:t>slavonsk</a:t>
            </a:r>
            <a:r>
              <a:rPr lang="en-GB" sz="1600" dirty="0"/>
              <a:t> </a:t>
            </a:r>
            <a:r>
              <a:rPr lang="en-GB" sz="1600" dirty="0" err="1"/>
              <a:t>eik</a:t>
            </a:r>
            <a:r>
              <a:rPr lang="en-GB" sz="1600" dirty="0"/>
              <a:t> (</a:t>
            </a:r>
            <a:r>
              <a:rPr lang="en-GB" sz="1600" i="1" dirty="0"/>
              <a:t>Quercus </a:t>
            </a:r>
            <a:r>
              <a:rPr lang="en-GB" sz="1600" i="1" dirty="0" err="1"/>
              <a:t>robur</a:t>
            </a:r>
            <a:r>
              <a:rPr lang="en-GB" sz="1600" dirty="0"/>
              <a:t>) </a:t>
            </a:r>
            <a:r>
              <a:rPr lang="en-GB" sz="1600" dirty="0" err="1"/>
              <a:t>fra</a:t>
            </a:r>
            <a:r>
              <a:rPr lang="en-GB" sz="1600" dirty="0"/>
              <a:t> </a:t>
            </a:r>
            <a:r>
              <a:rPr lang="en-GB" sz="1600" dirty="0" err="1"/>
              <a:t>Morović</a:t>
            </a:r>
            <a:r>
              <a:rPr lang="en-GB" sz="1600" dirty="0"/>
              <a:t> </a:t>
            </a:r>
            <a:r>
              <a:rPr lang="en-GB" sz="1600" dirty="0" err="1"/>
              <a:t>og</a:t>
            </a:r>
            <a:r>
              <a:rPr lang="en-GB" sz="1600" dirty="0"/>
              <a:t> </a:t>
            </a:r>
            <a:r>
              <a:rPr lang="en-GB" sz="1600" dirty="0" err="1"/>
              <a:t>Spačva-bassenget</a:t>
            </a:r>
            <a:r>
              <a:rPr lang="en-GB" sz="1600" dirty="0"/>
              <a:t>, med </a:t>
            </a:r>
            <a:r>
              <a:rPr lang="en-GB" sz="1600" dirty="0" err="1"/>
              <a:t>effektiv</a:t>
            </a:r>
            <a:r>
              <a:rPr lang="en-GB" sz="1600" dirty="0"/>
              <a:t> </a:t>
            </a:r>
            <a:r>
              <a:rPr lang="en-GB" sz="1600" dirty="0" err="1"/>
              <a:t>tilkobling</a:t>
            </a:r>
            <a:r>
              <a:rPr lang="en-GB" sz="1600" dirty="0"/>
              <a:t> </a:t>
            </a:r>
            <a:r>
              <a:rPr lang="en-GB" sz="1600" dirty="0" err="1"/>
              <a:t>til</a:t>
            </a:r>
            <a:r>
              <a:rPr lang="en-GB" sz="1600" dirty="0"/>
              <a:t> EU- </a:t>
            </a:r>
            <a:r>
              <a:rPr lang="en-GB" sz="1600" dirty="0" err="1"/>
              <a:t>og</a:t>
            </a:r>
            <a:r>
              <a:rPr lang="en-GB" sz="1600" dirty="0"/>
              <a:t> </a:t>
            </a:r>
            <a:r>
              <a:rPr lang="en-GB" sz="1600" dirty="0" err="1"/>
              <a:t>globale</a:t>
            </a:r>
            <a:r>
              <a:rPr lang="en-GB" sz="1600" dirty="0"/>
              <a:t> </a:t>
            </a:r>
            <a:r>
              <a:rPr lang="en-GB" sz="1600" dirty="0" err="1"/>
              <a:t>markeder</a:t>
            </a:r>
            <a:r>
              <a:rPr lang="en-GB" sz="1600" dirty="0"/>
              <a:t>.</a:t>
            </a:r>
          </a:p>
          <a:p>
            <a:r>
              <a:rPr lang="en-GB" sz="1600" b="1" dirty="0" err="1"/>
              <a:t>Finansiell</a:t>
            </a:r>
            <a:r>
              <a:rPr lang="en-GB" sz="1600" b="1" dirty="0"/>
              <a:t> </a:t>
            </a:r>
            <a:r>
              <a:rPr lang="en-GB" sz="1600" b="1" dirty="0" err="1"/>
              <a:t>ytelse</a:t>
            </a:r>
            <a:br>
              <a:rPr lang="en-GB" sz="1600" dirty="0"/>
            </a:br>
            <a:r>
              <a:rPr lang="en-GB" sz="1600" dirty="0"/>
              <a:t>Ca. €16,5 </a:t>
            </a:r>
            <a:r>
              <a:rPr lang="en-GB" sz="1600" dirty="0" err="1"/>
              <a:t>millioner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omsetning</a:t>
            </a:r>
            <a:r>
              <a:rPr lang="en-GB" sz="1600" dirty="0"/>
              <a:t>, €2 </a:t>
            </a:r>
            <a:r>
              <a:rPr lang="en-GB" sz="1600" dirty="0" err="1"/>
              <a:t>millioner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resultat</a:t>
            </a:r>
            <a:r>
              <a:rPr lang="en-GB" sz="1600" dirty="0"/>
              <a:t>, </a:t>
            </a:r>
            <a:r>
              <a:rPr lang="en-GB" sz="1600" dirty="0" err="1"/>
              <a:t>rundt</a:t>
            </a:r>
            <a:r>
              <a:rPr lang="en-GB" sz="1600" dirty="0"/>
              <a:t> 100 </a:t>
            </a:r>
            <a:r>
              <a:rPr lang="en-GB" sz="1600" dirty="0" err="1"/>
              <a:t>ansatte</a:t>
            </a:r>
            <a:r>
              <a:rPr lang="en-GB" sz="1600" dirty="0"/>
              <a:t> </a:t>
            </a:r>
            <a:r>
              <a:rPr lang="en-GB" sz="1600" dirty="0" err="1"/>
              <a:t>og</a:t>
            </a:r>
            <a:r>
              <a:rPr lang="en-GB" sz="1600" dirty="0"/>
              <a:t> </a:t>
            </a:r>
            <a:r>
              <a:rPr lang="en-GB" sz="1600" dirty="0" err="1"/>
              <a:t>skalerbar</a:t>
            </a:r>
            <a:r>
              <a:rPr lang="en-GB" sz="1600" dirty="0"/>
              <a:t> </a:t>
            </a:r>
            <a:r>
              <a:rPr lang="en-GB" sz="1600" dirty="0" err="1"/>
              <a:t>produksjonskapasitet</a:t>
            </a:r>
            <a:r>
              <a:rPr lang="en-GB" sz="1600" dirty="0"/>
              <a:t>.</a:t>
            </a:r>
          </a:p>
          <a:p>
            <a:r>
              <a:rPr lang="en-GB" sz="1600" b="1" dirty="0" err="1"/>
              <a:t>Infrastruktur</a:t>
            </a:r>
            <a:br>
              <a:rPr lang="en-GB" sz="1600" dirty="0"/>
            </a:br>
            <a:r>
              <a:rPr lang="en-GB" sz="1600" dirty="0" err="1"/>
              <a:t>Velutviklede</a:t>
            </a:r>
            <a:r>
              <a:rPr lang="en-GB" sz="1600" dirty="0"/>
              <a:t> </a:t>
            </a:r>
            <a:r>
              <a:rPr lang="en-GB" sz="1600" dirty="0" err="1"/>
              <a:t>produksjonsanlegg</a:t>
            </a:r>
            <a:r>
              <a:rPr lang="en-GB" sz="1600" dirty="0"/>
              <a:t> (8 000 m² </a:t>
            </a:r>
            <a:r>
              <a:rPr lang="en-GB" sz="1600" dirty="0" err="1"/>
              <a:t>bygningsmasse</a:t>
            </a:r>
            <a:r>
              <a:rPr lang="en-GB" sz="1600" dirty="0"/>
              <a:t> </a:t>
            </a:r>
            <a:r>
              <a:rPr lang="en-GB" sz="1600" dirty="0" err="1"/>
              <a:t>på</a:t>
            </a:r>
            <a:r>
              <a:rPr lang="en-GB" sz="1600" dirty="0"/>
              <a:t> et </a:t>
            </a:r>
            <a:r>
              <a:rPr lang="en-GB" sz="1600" dirty="0" err="1"/>
              <a:t>område</a:t>
            </a:r>
            <a:r>
              <a:rPr lang="en-GB" sz="1600" dirty="0"/>
              <a:t> </a:t>
            </a:r>
            <a:r>
              <a:rPr lang="en-GB" sz="1600" dirty="0" err="1"/>
              <a:t>på</a:t>
            </a:r>
            <a:r>
              <a:rPr lang="en-GB" sz="1600" dirty="0"/>
              <a:t> 36 000 m²), </a:t>
            </a:r>
            <a:r>
              <a:rPr lang="en-GB" sz="1600" dirty="0" err="1"/>
              <a:t>utstyrt</a:t>
            </a:r>
            <a:r>
              <a:rPr lang="en-GB" sz="1600" dirty="0"/>
              <a:t> med </a:t>
            </a:r>
            <a:r>
              <a:rPr lang="en-GB" sz="1600" dirty="0" err="1"/>
              <a:t>høyytelses</a:t>
            </a:r>
            <a:r>
              <a:rPr lang="en-GB" sz="1600" dirty="0"/>
              <a:t> </a:t>
            </a:r>
            <a:r>
              <a:rPr lang="en-GB" sz="1600" dirty="0" err="1"/>
              <a:t>europeiske</a:t>
            </a:r>
            <a:r>
              <a:rPr lang="en-GB" sz="1600" dirty="0"/>
              <a:t> </a:t>
            </a:r>
            <a:r>
              <a:rPr lang="en-GB" sz="1600" dirty="0" err="1"/>
              <a:t>maskiner</a:t>
            </a:r>
            <a:r>
              <a:rPr lang="en-GB" sz="1600" dirty="0"/>
              <a:t>.</a:t>
            </a:r>
          </a:p>
          <a:p>
            <a:r>
              <a:rPr lang="en-GB" sz="1600" b="1" dirty="0" err="1"/>
              <a:t>Forsyningssikkerhet</a:t>
            </a:r>
            <a:br>
              <a:rPr lang="en-GB" sz="1600" dirty="0"/>
            </a:br>
            <a:r>
              <a:rPr lang="en-GB" sz="1600" dirty="0" err="1"/>
              <a:t>Langsiktig</a:t>
            </a:r>
            <a:r>
              <a:rPr lang="en-GB" sz="1600" dirty="0"/>
              <a:t> </a:t>
            </a:r>
            <a:r>
              <a:rPr lang="en-GB" sz="1600" dirty="0" err="1"/>
              <a:t>avtale</a:t>
            </a:r>
            <a:r>
              <a:rPr lang="en-GB" sz="1600" dirty="0"/>
              <a:t> med </a:t>
            </a:r>
            <a:r>
              <a:rPr lang="en-GB" sz="1600" dirty="0" err="1"/>
              <a:t>Vojvodinašume</a:t>
            </a:r>
            <a:r>
              <a:rPr lang="en-GB" sz="1600" dirty="0"/>
              <a:t> </a:t>
            </a:r>
            <a:r>
              <a:rPr lang="en-GB" sz="1600" dirty="0" err="1"/>
              <a:t>og</a:t>
            </a:r>
            <a:r>
              <a:rPr lang="en-GB" sz="1600" dirty="0"/>
              <a:t> FSC-</a:t>
            </a:r>
            <a:r>
              <a:rPr lang="en-GB" sz="1600" dirty="0" err="1"/>
              <a:t>sertifisert</a:t>
            </a:r>
            <a:r>
              <a:rPr lang="en-GB" sz="1600" dirty="0"/>
              <a:t> </a:t>
            </a:r>
            <a:r>
              <a:rPr lang="en-GB" sz="1600" dirty="0" err="1"/>
              <a:t>råvare</a:t>
            </a:r>
            <a:r>
              <a:rPr lang="en-GB" sz="1600" dirty="0"/>
              <a:t>,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samsvar</a:t>
            </a:r>
            <a:r>
              <a:rPr lang="en-GB" sz="1600" dirty="0"/>
              <a:t> med EUDR, EUTR </a:t>
            </a:r>
            <a:r>
              <a:rPr lang="en-GB" sz="1600" dirty="0" err="1"/>
              <a:t>og</a:t>
            </a:r>
            <a:r>
              <a:rPr lang="en-GB" sz="1600" dirty="0"/>
              <a:t> Lacey Act.</a:t>
            </a:r>
          </a:p>
          <a:p>
            <a:r>
              <a:rPr lang="en-GB" sz="1600" b="1" dirty="0" err="1"/>
              <a:t>Vekstpotensial</a:t>
            </a:r>
            <a:br>
              <a:rPr lang="en-GB" sz="1600" dirty="0"/>
            </a:br>
            <a:r>
              <a:rPr lang="en-GB" sz="1600" dirty="0"/>
              <a:t>Klar for </a:t>
            </a:r>
            <a:r>
              <a:rPr lang="en-GB" sz="1600" dirty="0" err="1"/>
              <a:t>utvidelse</a:t>
            </a:r>
            <a:r>
              <a:rPr lang="en-GB" sz="1600" dirty="0"/>
              <a:t> </a:t>
            </a:r>
            <a:r>
              <a:rPr lang="en-GB" sz="1600" dirty="0" err="1"/>
              <a:t>til</a:t>
            </a:r>
            <a:r>
              <a:rPr lang="en-GB" sz="1600" dirty="0"/>
              <a:t> finer, </a:t>
            </a:r>
            <a:r>
              <a:rPr lang="en-GB" sz="1600" dirty="0" err="1"/>
              <a:t>slitesjikt</a:t>
            </a:r>
            <a:r>
              <a:rPr lang="en-GB" sz="1600" dirty="0"/>
              <a:t> </a:t>
            </a:r>
            <a:r>
              <a:rPr lang="en-GB" sz="1600" dirty="0" err="1"/>
              <a:t>og</a:t>
            </a:r>
            <a:r>
              <a:rPr lang="en-GB" sz="1600" dirty="0"/>
              <a:t> </a:t>
            </a:r>
            <a:r>
              <a:rPr lang="en-GB" sz="1600" dirty="0" err="1"/>
              <a:t>konstruert</a:t>
            </a:r>
            <a:r>
              <a:rPr lang="en-GB" sz="1600" dirty="0"/>
              <a:t> </a:t>
            </a:r>
            <a:r>
              <a:rPr lang="en-GB" sz="1600" dirty="0" err="1"/>
              <a:t>tre</a:t>
            </a:r>
            <a:r>
              <a:rPr lang="en-GB" sz="1600" dirty="0"/>
              <a:t> — </a:t>
            </a:r>
            <a:r>
              <a:rPr lang="en-GB" sz="1600" dirty="0" err="1"/>
              <a:t>uten</a:t>
            </a:r>
            <a:r>
              <a:rPr lang="en-GB" sz="1600" dirty="0"/>
              <a:t> </a:t>
            </a:r>
            <a:r>
              <a:rPr lang="en-GB" sz="1600" dirty="0" err="1"/>
              <a:t>behov</a:t>
            </a:r>
            <a:r>
              <a:rPr lang="en-GB" sz="1600" dirty="0"/>
              <a:t> for greenfield-</a:t>
            </a:r>
            <a:r>
              <a:rPr lang="en-GB" sz="1600" dirty="0" err="1"/>
              <a:t>investeringer</a:t>
            </a:r>
            <a:r>
              <a:rPr lang="en-GB" sz="1600" dirty="0"/>
              <a:t>.</a:t>
            </a:r>
          </a:p>
          <a:p>
            <a:r>
              <a:rPr lang="en-GB" sz="1600" b="1" dirty="0" err="1"/>
              <a:t>Strategisk</a:t>
            </a:r>
            <a:r>
              <a:rPr lang="en-GB" sz="1600" b="1" dirty="0"/>
              <a:t> </a:t>
            </a:r>
            <a:r>
              <a:rPr lang="en-GB" sz="1600" b="1" dirty="0" err="1"/>
              <a:t>posisjonering</a:t>
            </a:r>
            <a:br>
              <a:rPr lang="en-GB" sz="1600" dirty="0"/>
            </a:br>
            <a:r>
              <a:rPr lang="en-GB" sz="1600" dirty="0"/>
              <a:t>En </a:t>
            </a:r>
            <a:r>
              <a:rPr lang="en-GB" sz="1600" dirty="0" err="1"/>
              <a:t>vertikalt</a:t>
            </a:r>
            <a:r>
              <a:rPr lang="en-GB" sz="1600" dirty="0"/>
              <a:t> </a:t>
            </a:r>
            <a:r>
              <a:rPr lang="en-GB" sz="1600" dirty="0" err="1"/>
              <a:t>integrert</a:t>
            </a:r>
            <a:r>
              <a:rPr lang="en-GB" sz="1600" dirty="0"/>
              <a:t> </a:t>
            </a:r>
            <a:r>
              <a:rPr lang="en-GB" sz="1600" dirty="0" err="1"/>
              <a:t>plattform</a:t>
            </a:r>
            <a:r>
              <a:rPr lang="en-GB" sz="1600" dirty="0"/>
              <a:t> </a:t>
            </a:r>
            <a:r>
              <a:rPr lang="en-GB" sz="1600" dirty="0" err="1"/>
              <a:t>som</a:t>
            </a:r>
            <a:r>
              <a:rPr lang="en-GB" sz="1600" dirty="0"/>
              <a:t> </a:t>
            </a:r>
            <a:r>
              <a:rPr lang="en-GB" sz="1600" dirty="0" err="1"/>
              <a:t>kombinerer</a:t>
            </a:r>
            <a:r>
              <a:rPr lang="en-GB" sz="1600" dirty="0"/>
              <a:t> </a:t>
            </a:r>
            <a:r>
              <a:rPr lang="en-GB" sz="1600" dirty="0" err="1"/>
              <a:t>innkjøp</a:t>
            </a:r>
            <a:r>
              <a:rPr lang="en-GB" sz="1600" dirty="0"/>
              <a:t>, </a:t>
            </a:r>
            <a:r>
              <a:rPr lang="en-GB" sz="1600" dirty="0" err="1"/>
              <a:t>bearbeiding</a:t>
            </a:r>
            <a:r>
              <a:rPr lang="en-GB" sz="1600" dirty="0"/>
              <a:t> </a:t>
            </a:r>
            <a:r>
              <a:rPr lang="en-GB" sz="1600" dirty="0" err="1"/>
              <a:t>og</a:t>
            </a:r>
            <a:r>
              <a:rPr lang="en-GB" sz="1600" dirty="0"/>
              <a:t> </a:t>
            </a:r>
            <a:r>
              <a:rPr lang="en-GB" sz="1600" dirty="0" err="1"/>
              <a:t>eksport</a:t>
            </a:r>
            <a:r>
              <a:rPr lang="en-GB" sz="1600" dirty="0"/>
              <a:t>, </a:t>
            </a:r>
            <a:r>
              <a:rPr lang="en-GB" sz="1600" dirty="0" err="1"/>
              <a:t>støttet</a:t>
            </a:r>
            <a:r>
              <a:rPr lang="en-GB" sz="1600" dirty="0"/>
              <a:t> </a:t>
            </a:r>
            <a:r>
              <a:rPr lang="en-GB" sz="1600" dirty="0" err="1"/>
              <a:t>av</a:t>
            </a:r>
            <a:r>
              <a:rPr lang="en-GB" sz="1600" dirty="0"/>
              <a:t> </a:t>
            </a:r>
            <a:r>
              <a:rPr lang="en-GB" sz="1600" dirty="0" err="1"/>
              <a:t>nær</a:t>
            </a:r>
            <a:r>
              <a:rPr lang="en-GB" sz="1600" dirty="0"/>
              <a:t> 30 </a:t>
            </a:r>
            <a:r>
              <a:rPr lang="en-GB" sz="1600" dirty="0" err="1"/>
              <a:t>års</a:t>
            </a:r>
            <a:r>
              <a:rPr lang="en-GB" sz="1600" dirty="0"/>
              <a:t> </a:t>
            </a:r>
            <a:r>
              <a:rPr lang="en-GB" sz="1600" dirty="0" err="1"/>
              <a:t>erfaring</a:t>
            </a:r>
            <a:r>
              <a:rPr lang="en-GB" sz="1600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522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CB431-287A-D16A-20E7-DA9F16F88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4248" y="530352"/>
            <a:ext cx="9520365" cy="905256"/>
          </a:xfrm>
        </p:spPr>
        <p:txBody>
          <a:bodyPr/>
          <a:lstStyle/>
          <a:p>
            <a:r>
              <a:rPr lang="en-GB" b="1" dirty="0" err="1"/>
              <a:t>Innkjøp</a:t>
            </a:r>
            <a:r>
              <a:rPr lang="en-GB" b="1" dirty="0"/>
              <a:t>, </a:t>
            </a:r>
            <a:r>
              <a:rPr lang="en-GB" b="1" dirty="0" err="1"/>
              <a:t>samsvar</a:t>
            </a:r>
            <a:r>
              <a:rPr lang="en-GB" b="1" dirty="0"/>
              <a:t> </a:t>
            </a:r>
            <a:r>
              <a:rPr lang="en-GB" b="1" dirty="0" err="1"/>
              <a:t>og</a:t>
            </a:r>
            <a:r>
              <a:rPr lang="en-GB" b="1" dirty="0"/>
              <a:t> </a:t>
            </a:r>
            <a:r>
              <a:rPr lang="en-GB" b="1" dirty="0" err="1"/>
              <a:t>sporbarhet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04487F6-9B58-BF66-1D17-AFE12C6975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89888" y="2407658"/>
            <a:ext cx="10114724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GB" sz="1600" dirty="0"/>
              <a:t>Alt </a:t>
            </a:r>
            <a:r>
              <a:rPr lang="en-GB" sz="1600" dirty="0" err="1"/>
              <a:t>trevirke</a:t>
            </a:r>
            <a:r>
              <a:rPr lang="en-GB" sz="1600" dirty="0"/>
              <a:t> (</a:t>
            </a:r>
            <a:r>
              <a:rPr lang="en-GB" sz="1600" dirty="0" err="1"/>
              <a:t>eik</a:t>
            </a:r>
            <a:r>
              <a:rPr lang="en-GB" sz="1600" dirty="0"/>
              <a:t> </a:t>
            </a:r>
            <a:r>
              <a:rPr lang="en-GB" sz="1600" i="1" dirty="0"/>
              <a:t>Quercus </a:t>
            </a:r>
            <a:r>
              <a:rPr lang="en-GB" sz="1600" i="1" dirty="0" err="1"/>
              <a:t>robur</a:t>
            </a:r>
            <a:r>
              <a:rPr lang="en-GB" sz="1600" dirty="0"/>
              <a:t> </a:t>
            </a:r>
            <a:r>
              <a:rPr lang="en-GB" sz="1600" dirty="0" err="1"/>
              <a:t>og</a:t>
            </a:r>
            <a:r>
              <a:rPr lang="en-GB" sz="1600" dirty="0"/>
              <a:t> ask </a:t>
            </a:r>
            <a:r>
              <a:rPr lang="en-GB" sz="1600" i="1" dirty="0"/>
              <a:t>Fraxinus excelsior</a:t>
            </a:r>
            <a:r>
              <a:rPr lang="en-GB" sz="1600" dirty="0"/>
              <a:t>) </a:t>
            </a:r>
            <a:r>
              <a:rPr lang="en-GB" sz="1600" dirty="0" err="1"/>
              <a:t>kommer</a:t>
            </a:r>
            <a:r>
              <a:rPr lang="en-GB" sz="1600" dirty="0"/>
              <a:t> </a:t>
            </a:r>
            <a:r>
              <a:rPr lang="en-GB" sz="1600" dirty="0" err="1"/>
              <a:t>utelukkende</a:t>
            </a:r>
            <a:r>
              <a:rPr lang="en-GB" sz="1600" dirty="0"/>
              <a:t> </a:t>
            </a:r>
            <a:r>
              <a:rPr lang="en-GB" sz="1600" dirty="0" err="1"/>
              <a:t>fra</a:t>
            </a:r>
            <a:r>
              <a:rPr lang="en-GB" sz="1600" dirty="0"/>
              <a:t> </a:t>
            </a:r>
            <a:r>
              <a:rPr lang="en-GB" sz="1600" dirty="0" err="1"/>
              <a:t>lovlig</a:t>
            </a:r>
            <a:r>
              <a:rPr lang="en-GB" sz="1600" dirty="0"/>
              <a:t> </a:t>
            </a:r>
            <a:r>
              <a:rPr lang="en-GB" sz="1600" dirty="0" err="1"/>
              <a:t>hogde</a:t>
            </a:r>
            <a:r>
              <a:rPr lang="en-GB" sz="1600" dirty="0"/>
              <a:t> </a:t>
            </a:r>
            <a:r>
              <a:rPr lang="en-GB" sz="1600" dirty="0" err="1"/>
              <a:t>skoger</a:t>
            </a:r>
            <a:r>
              <a:rPr lang="en-GB" sz="1600" dirty="0"/>
              <a:t>.</a:t>
            </a:r>
            <a:br>
              <a:rPr lang="en-GB" sz="1600" dirty="0"/>
            </a:br>
            <a:r>
              <a:rPr lang="en-GB" sz="1600" dirty="0"/>
              <a:t>Regional </a:t>
            </a:r>
            <a:r>
              <a:rPr lang="en-GB" sz="1600" dirty="0" err="1"/>
              <a:t>innkjøpsbase</a:t>
            </a:r>
            <a:r>
              <a:rPr lang="en-GB" sz="1600" dirty="0"/>
              <a:t> </a:t>
            </a:r>
            <a:r>
              <a:rPr lang="en-GB" sz="1600" dirty="0" err="1"/>
              <a:t>inkluderer</a:t>
            </a:r>
            <a:r>
              <a:rPr lang="en-GB" sz="1600" dirty="0"/>
              <a:t> Serbia, </a:t>
            </a:r>
            <a:r>
              <a:rPr lang="en-GB" sz="1600" dirty="0" err="1"/>
              <a:t>Kroatia</a:t>
            </a:r>
            <a:r>
              <a:rPr lang="en-GB" sz="1600" dirty="0"/>
              <a:t>, Bosnia-Hercegovina </a:t>
            </a:r>
            <a:r>
              <a:rPr lang="en-GB" sz="1600" dirty="0" err="1"/>
              <a:t>og</a:t>
            </a:r>
            <a:r>
              <a:rPr lang="en-GB" sz="1600" dirty="0"/>
              <a:t> Romania, med </a:t>
            </a:r>
            <a:r>
              <a:rPr lang="en-GB" sz="1600" dirty="0" err="1"/>
              <a:t>hovedfokus</a:t>
            </a:r>
            <a:r>
              <a:rPr lang="en-GB" sz="1600" dirty="0"/>
              <a:t> </a:t>
            </a:r>
            <a:r>
              <a:rPr lang="en-GB" sz="1600" dirty="0" err="1"/>
              <a:t>på</a:t>
            </a:r>
            <a:r>
              <a:rPr lang="en-GB" sz="1600" dirty="0"/>
              <a:t> </a:t>
            </a:r>
            <a:r>
              <a:rPr lang="en-GB" sz="1600" dirty="0" err="1"/>
              <a:t>Morović-skogen</a:t>
            </a:r>
            <a:r>
              <a:rPr lang="en-GB" sz="1600" dirty="0"/>
              <a:t>.</a:t>
            </a:r>
            <a:br>
              <a:rPr lang="en-GB" sz="1600" dirty="0"/>
            </a:br>
            <a:r>
              <a:rPr lang="en-GB" sz="1600" dirty="0" err="1"/>
              <a:t>Langsiktige</a:t>
            </a:r>
            <a:r>
              <a:rPr lang="en-GB" sz="1600" dirty="0"/>
              <a:t> </a:t>
            </a:r>
            <a:r>
              <a:rPr lang="en-GB" sz="1600" dirty="0" err="1"/>
              <a:t>partnerskap</a:t>
            </a:r>
            <a:r>
              <a:rPr lang="en-GB" sz="1600" dirty="0"/>
              <a:t> med </a:t>
            </a:r>
            <a:r>
              <a:rPr lang="en-GB" sz="1600" dirty="0" err="1"/>
              <a:t>statlige</a:t>
            </a:r>
            <a:r>
              <a:rPr lang="en-GB" sz="1600" dirty="0"/>
              <a:t> </a:t>
            </a:r>
            <a:r>
              <a:rPr lang="en-GB" sz="1600" dirty="0" err="1"/>
              <a:t>skogforetak</a:t>
            </a:r>
            <a:r>
              <a:rPr lang="en-GB" sz="1600" dirty="0"/>
              <a:t> (</a:t>
            </a:r>
            <a:r>
              <a:rPr lang="en-GB" sz="1600" dirty="0" err="1"/>
              <a:t>Vojvodinašume</a:t>
            </a:r>
            <a:r>
              <a:rPr lang="en-GB" sz="1600" dirty="0"/>
              <a:t>) </a:t>
            </a:r>
            <a:r>
              <a:rPr lang="en-GB" sz="1600" dirty="0" err="1"/>
              <a:t>sikrer</a:t>
            </a:r>
            <a:r>
              <a:rPr lang="en-GB" sz="1600" dirty="0"/>
              <a:t> </a:t>
            </a:r>
            <a:r>
              <a:rPr lang="en-GB" sz="1600" dirty="0" err="1"/>
              <a:t>stabil</a:t>
            </a:r>
            <a:r>
              <a:rPr lang="en-GB" sz="1600" dirty="0"/>
              <a:t> </a:t>
            </a:r>
            <a:r>
              <a:rPr lang="en-GB" sz="1600" dirty="0" err="1"/>
              <a:t>forsyning</a:t>
            </a:r>
            <a:r>
              <a:rPr lang="en-GB" sz="1600" dirty="0"/>
              <a:t>.</a:t>
            </a:r>
            <a:br>
              <a:rPr lang="en-GB" sz="1600" dirty="0"/>
            </a:br>
            <a:r>
              <a:rPr lang="en-GB" sz="1600" dirty="0"/>
              <a:t>Streng </a:t>
            </a:r>
            <a:r>
              <a:rPr lang="en-GB" sz="1600" dirty="0" err="1"/>
              <a:t>leverandørkontroll</a:t>
            </a:r>
            <a:r>
              <a:rPr lang="en-GB" sz="1600" dirty="0"/>
              <a:t> med </a:t>
            </a:r>
            <a:r>
              <a:rPr lang="en-GB" sz="1600" dirty="0" err="1"/>
              <a:t>dokumentasjon</a:t>
            </a:r>
            <a:r>
              <a:rPr lang="en-GB" sz="1600" dirty="0"/>
              <a:t>, </a:t>
            </a:r>
            <a:r>
              <a:rPr lang="en-GB" sz="1600" dirty="0" err="1"/>
              <a:t>hogstrettigheter</a:t>
            </a:r>
            <a:r>
              <a:rPr lang="en-GB" sz="1600" dirty="0"/>
              <a:t> </a:t>
            </a:r>
            <a:r>
              <a:rPr lang="en-GB" sz="1600" dirty="0" err="1"/>
              <a:t>og</a:t>
            </a:r>
            <a:r>
              <a:rPr lang="en-GB" sz="1600" dirty="0"/>
              <a:t> </a:t>
            </a:r>
            <a:r>
              <a:rPr lang="en-GB" sz="1600" dirty="0" err="1"/>
              <a:t>kontinuerlig</a:t>
            </a:r>
            <a:r>
              <a:rPr lang="en-GB" sz="1600" dirty="0"/>
              <a:t> </a:t>
            </a:r>
            <a:r>
              <a:rPr lang="en-GB" sz="1600" dirty="0" err="1"/>
              <a:t>overvåking</a:t>
            </a:r>
            <a:r>
              <a:rPr lang="en-GB" sz="1600" dirty="0"/>
              <a:t> (FSC </a:t>
            </a:r>
            <a:r>
              <a:rPr lang="en-GB" sz="1600" dirty="0" err="1"/>
              <a:t>eller</a:t>
            </a:r>
            <a:r>
              <a:rPr lang="en-GB" sz="1600" dirty="0"/>
              <a:t> </a:t>
            </a:r>
            <a:r>
              <a:rPr lang="en-GB" sz="1600" dirty="0" err="1"/>
              <a:t>tilsvarende</a:t>
            </a:r>
            <a:r>
              <a:rPr lang="en-GB" sz="1600" dirty="0"/>
              <a:t> </a:t>
            </a:r>
            <a:r>
              <a:rPr lang="en-GB" sz="1600" dirty="0" err="1"/>
              <a:t>standarder</a:t>
            </a:r>
            <a:r>
              <a:rPr lang="en-GB" sz="1600" dirty="0"/>
              <a:t>).</a:t>
            </a:r>
            <a:br>
              <a:rPr lang="en-GB" sz="1600" dirty="0"/>
            </a:br>
            <a:r>
              <a:rPr lang="en-GB" sz="1600" dirty="0"/>
              <a:t>Et </a:t>
            </a:r>
            <a:r>
              <a:rPr lang="en-GB" sz="1600" dirty="0" err="1"/>
              <a:t>komplett</a:t>
            </a:r>
            <a:r>
              <a:rPr lang="en-GB" sz="1600" dirty="0"/>
              <a:t> </a:t>
            </a:r>
            <a:r>
              <a:rPr lang="en-GB" sz="1600" dirty="0" err="1"/>
              <a:t>sporbarhetssystem</a:t>
            </a:r>
            <a:r>
              <a:rPr lang="en-GB" sz="1600" dirty="0"/>
              <a:t> </a:t>
            </a:r>
            <a:r>
              <a:rPr lang="en-GB" sz="1600" dirty="0" err="1"/>
              <a:t>gjør</a:t>
            </a:r>
            <a:r>
              <a:rPr lang="en-GB" sz="1600" dirty="0"/>
              <a:t> det </a:t>
            </a:r>
            <a:r>
              <a:rPr lang="en-GB" sz="1600" dirty="0" err="1"/>
              <a:t>mulig</a:t>
            </a:r>
            <a:r>
              <a:rPr lang="en-GB" sz="1600" dirty="0"/>
              <a:t> å </a:t>
            </a:r>
            <a:r>
              <a:rPr lang="en-GB" sz="1600" dirty="0" err="1"/>
              <a:t>følge</a:t>
            </a:r>
            <a:r>
              <a:rPr lang="en-GB" sz="1600" dirty="0"/>
              <a:t> </a:t>
            </a:r>
            <a:r>
              <a:rPr lang="en-GB" sz="1600" dirty="0" err="1"/>
              <a:t>trevirket</a:t>
            </a:r>
            <a:r>
              <a:rPr lang="en-GB" sz="1600" dirty="0"/>
              <a:t> </a:t>
            </a:r>
            <a:r>
              <a:rPr lang="en-GB" sz="1600" dirty="0" err="1"/>
              <a:t>fra</a:t>
            </a:r>
            <a:r>
              <a:rPr lang="en-GB" sz="1600" dirty="0"/>
              <a:t> </a:t>
            </a:r>
            <a:r>
              <a:rPr lang="en-GB" sz="1600" dirty="0" err="1"/>
              <a:t>skog</a:t>
            </a:r>
            <a:r>
              <a:rPr lang="en-GB" sz="1600" dirty="0"/>
              <a:t> </a:t>
            </a:r>
            <a:r>
              <a:rPr lang="en-GB" sz="1600" dirty="0" err="1"/>
              <a:t>til</a:t>
            </a:r>
            <a:r>
              <a:rPr lang="en-GB" sz="1600" dirty="0"/>
              <a:t> </a:t>
            </a:r>
            <a:r>
              <a:rPr lang="en-GB" sz="1600" dirty="0" err="1"/>
              <a:t>ferdig</a:t>
            </a:r>
            <a:r>
              <a:rPr lang="en-GB" sz="1600" dirty="0"/>
              <a:t> </a:t>
            </a:r>
            <a:r>
              <a:rPr lang="en-GB" sz="1600" dirty="0" err="1"/>
              <a:t>produkt</a:t>
            </a:r>
            <a:r>
              <a:rPr lang="en-GB" sz="1600" dirty="0"/>
              <a:t>.</a:t>
            </a:r>
            <a:br>
              <a:rPr lang="en-GB" sz="1600" dirty="0"/>
            </a:br>
            <a:r>
              <a:rPr lang="en-GB" sz="1600" dirty="0" err="1"/>
              <a:t>Fullt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samsvar</a:t>
            </a:r>
            <a:r>
              <a:rPr lang="en-GB" sz="1600" dirty="0"/>
              <a:t> med EUTR, EUDR, UKTR </a:t>
            </a:r>
            <a:r>
              <a:rPr lang="en-GB" sz="1600" dirty="0" err="1"/>
              <a:t>og</a:t>
            </a:r>
            <a:r>
              <a:rPr lang="en-GB" sz="1600" dirty="0"/>
              <a:t> USAs Lacey Act.</a:t>
            </a:r>
            <a:br>
              <a:rPr lang="en-GB" sz="1600" dirty="0"/>
            </a:br>
            <a:r>
              <a:rPr lang="en-GB" sz="1600" dirty="0" err="1"/>
              <a:t>Risikoreduksjon</a:t>
            </a:r>
            <a:r>
              <a:rPr lang="en-GB" sz="1600" dirty="0"/>
              <a:t> </a:t>
            </a:r>
            <a:r>
              <a:rPr lang="en-GB" sz="1600" dirty="0" err="1"/>
              <a:t>gjennom</a:t>
            </a:r>
            <a:r>
              <a:rPr lang="en-GB" sz="1600" dirty="0"/>
              <a:t> </a:t>
            </a:r>
            <a:r>
              <a:rPr lang="en-GB" sz="1600" dirty="0" err="1"/>
              <a:t>diversifiserte</a:t>
            </a:r>
            <a:r>
              <a:rPr lang="en-GB" sz="1600" dirty="0"/>
              <a:t> </a:t>
            </a:r>
            <a:r>
              <a:rPr lang="en-GB" sz="1600" dirty="0" err="1"/>
              <a:t>leverandører</a:t>
            </a:r>
            <a:r>
              <a:rPr lang="en-GB" sz="1600" dirty="0"/>
              <a:t>, </a:t>
            </a:r>
            <a:r>
              <a:rPr lang="en-GB" sz="1600" dirty="0" err="1"/>
              <a:t>preferanse</a:t>
            </a:r>
            <a:r>
              <a:rPr lang="en-GB" sz="1600" dirty="0"/>
              <a:t> for </a:t>
            </a:r>
            <a:r>
              <a:rPr lang="en-GB" sz="1600" dirty="0" err="1"/>
              <a:t>statlige</a:t>
            </a:r>
            <a:r>
              <a:rPr lang="en-GB" sz="1600" dirty="0"/>
              <a:t> </a:t>
            </a:r>
            <a:r>
              <a:rPr lang="en-GB" sz="1600" dirty="0" err="1"/>
              <a:t>skoger</a:t>
            </a:r>
            <a:r>
              <a:rPr lang="en-GB" sz="1600" dirty="0"/>
              <a:t> </a:t>
            </a:r>
            <a:r>
              <a:rPr lang="en-GB" sz="1600" dirty="0" err="1"/>
              <a:t>og</a:t>
            </a:r>
            <a:r>
              <a:rPr lang="en-GB" sz="1600" dirty="0"/>
              <a:t> </a:t>
            </a:r>
            <a:r>
              <a:rPr lang="en-GB" sz="1600" dirty="0" err="1"/>
              <a:t>regelmessige</a:t>
            </a:r>
            <a:r>
              <a:rPr lang="en-GB" sz="1600" dirty="0"/>
              <a:t> </a:t>
            </a:r>
            <a:r>
              <a:rPr lang="en-GB" sz="1600" dirty="0" err="1"/>
              <a:t>revisjoner</a:t>
            </a:r>
            <a:r>
              <a:rPr lang="en-GB" sz="1600" dirty="0"/>
              <a:t>.</a:t>
            </a:r>
            <a:br>
              <a:rPr lang="en-GB" sz="1600" dirty="0"/>
            </a:br>
            <a:r>
              <a:rPr lang="en-GB" sz="1600" dirty="0"/>
              <a:t>Sterk </a:t>
            </a:r>
            <a:r>
              <a:rPr lang="en-GB" sz="1600" dirty="0" err="1"/>
              <a:t>forpliktelse</a:t>
            </a:r>
            <a:r>
              <a:rPr lang="en-GB" sz="1600" dirty="0"/>
              <a:t> </a:t>
            </a:r>
            <a:r>
              <a:rPr lang="en-GB" sz="1600" dirty="0" err="1"/>
              <a:t>til</a:t>
            </a:r>
            <a:r>
              <a:rPr lang="en-GB" sz="1600" dirty="0"/>
              <a:t> </a:t>
            </a:r>
            <a:r>
              <a:rPr lang="en-GB" sz="1600" dirty="0" err="1"/>
              <a:t>bærekraft</a:t>
            </a:r>
            <a:r>
              <a:rPr lang="en-GB" sz="1600" dirty="0"/>
              <a:t> </a:t>
            </a:r>
            <a:r>
              <a:rPr lang="en-GB" sz="1600" dirty="0" err="1"/>
              <a:t>gjennom</a:t>
            </a:r>
            <a:r>
              <a:rPr lang="en-GB" sz="1600" dirty="0"/>
              <a:t> </a:t>
            </a:r>
            <a:r>
              <a:rPr lang="en-GB" sz="1600" dirty="0" err="1"/>
              <a:t>ansvarlig</a:t>
            </a:r>
            <a:r>
              <a:rPr lang="en-GB" sz="1600" dirty="0"/>
              <a:t> </a:t>
            </a:r>
            <a:r>
              <a:rPr lang="en-GB" sz="1600" dirty="0" err="1"/>
              <a:t>innkjøp</a:t>
            </a:r>
            <a:r>
              <a:rPr lang="en-GB" sz="1600" dirty="0"/>
              <a:t>, </a:t>
            </a:r>
            <a:r>
              <a:rPr lang="en-GB" sz="1600" dirty="0" err="1"/>
              <a:t>støtte</a:t>
            </a:r>
            <a:r>
              <a:rPr lang="en-GB" sz="1600" dirty="0"/>
              <a:t> </a:t>
            </a:r>
            <a:r>
              <a:rPr lang="en-GB" sz="1600" dirty="0" err="1"/>
              <a:t>til</a:t>
            </a:r>
            <a:r>
              <a:rPr lang="en-GB" sz="1600" dirty="0"/>
              <a:t> </a:t>
            </a:r>
            <a:r>
              <a:rPr lang="en-GB" sz="1600" dirty="0" err="1"/>
              <a:t>skogfornyelse</a:t>
            </a:r>
            <a:r>
              <a:rPr lang="en-GB" sz="1600" dirty="0"/>
              <a:t> </a:t>
            </a:r>
            <a:r>
              <a:rPr lang="en-GB" sz="1600" dirty="0" err="1"/>
              <a:t>og</a:t>
            </a:r>
            <a:r>
              <a:rPr lang="en-GB" sz="1600" dirty="0"/>
              <a:t> </a:t>
            </a:r>
            <a:r>
              <a:rPr lang="en-GB" sz="1600" dirty="0" err="1"/>
              <a:t>effektiv</a:t>
            </a:r>
            <a:r>
              <a:rPr lang="en-GB" sz="1600" dirty="0"/>
              <a:t> </a:t>
            </a:r>
            <a:r>
              <a:rPr lang="en-GB" sz="1600" dirty="0" err="1"/>
              <a:t>ressursutnyttelse</a:t>
            </a:r>
            <a:r>
              <a:rPr lang="en-GB" sz="1600" dirty="0"/>
              <a:t>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467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97A43-70EF-0E84-59F4-AA7390FEE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241" y="624110"/>
            <a:ext cx="9584372" cy="1280890"/>
          </a:xfrm>
        </p:spPr>
        <p:txBody>
          <a:bodyPr/>
          <a:lstStyle/>
          <a:p>
            <a:r>
              <a:rPr lang="nb-NO" b="1" dirty="0"/>
              <a:t>Markedsmuligheter – europeisk eik og løvtre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F438994-F25F-656C-63B8-FB39D95BEC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16152" y="2694307"/>
            <a:ext cx="10387584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nb-NO" sz="2000" dirty="0"/>
              <a:t>Sterk global etterspørsel etter høykvalitets eik og ask innen møbel-, interiør- og industrisektorer.</a:t>
            </a:r>
            <a:br>
              <a:rPr lang="nb-NO" sz="2000" dirty="0"/>
            </a:br>
            <a:r>
              <a:rPr lang="nb-NO" sz="2000" dirty="0"/>
              <a:t>Begrenset tilgang på slavonsk eik gjør det til en premium ressurs.</a:t>
            </a:r>
            <a:br>
              <a:rPr lang="nb-NO" sz="2000" dirty="0"/>
            </a:br>
            <a:r>
              <a:rPr lang="nb-NO" sz="2000" dirty="0"/>
              <a:t>Sørøst-Europa er en strategisk viktig region for høykvalitets løvtre.</a:t>
            </a:r>
            <a:br>
              <a:rPr lang="nb-NO" sz="2000" dirty="0"/>
            </a:br>
            <a:r>
              <a:rPr lang="nb-NO" sz="2000" dirty="0"/>
              <a:t>Økende regulatoriske krav (EUDR, ESG) favoriserer fullt sporbare og kompatible leverandører.</a:t>
            </a:r>
            <a:br>
              <a:rPr lang="nb-NO" sz="2000" dirty="0"/>
            </a:br>
            <a:r>
              <a:rPr lang="nb-NO" sz="2000" dirty="0"/>
              <a:t>Stabil langsiktig etterspørsel sikrer solide markedsfundamenter.</a:t>
            </a:r>
            <a:br>
              <a:rPr lang="nb-NO" sz="2000" dirty="0"/>
            </a:br>
            <a:r>
              <a:rPr lang="nb-NO" sz="2000" dirty="0"/>
              <a:t>Fragmentert tilbud gir muligheter for pålitelige og skalerbare produsenter.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5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B0443-5B9C-1C5A-BC4D-9756F97B1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4208" y="446087"/>
            <a:ext cx="4430203" cy="1289319"/>
          </a:xfrm>
        </p:spPr>
        <p:txBody>
          <a:bodyPr/>
          <a:lstStyle/>
          <a:p>
            <a:r>
              <a:rPr lang="en-GB" b="1" dirty="0" err="1"/>
              <a:t>Strategisk</a:t>
            </a:r>
            <a:r>
              <a:rPr lang="en-GB" b="1" dirty="0"/>
              <a:t> </a:t>
            </a:r>
            <a:r>
              <a:rPr lang="en-GB" b="1" dirty="0" err="1"/>
              <a:t>knutepunkt</a:t>
            </a:r>
            <a:r>
              <a:rPr lang="en-GB" b="1" dirty="0"/>
              <a:t> – </a:t>
            </a:r>
            <a:r>
              <a:rPr lang="en-GB" b="1" dirty="0" err="1"/>
              <a:t>tilgang</a:t>
            </a:r>
            <a:r>
              <a:rPr lang="en-GB" b="1" dirty="0"/>
              <a:t> </a:t>
            </a:r>
            <a:r>
              <a:rPr lang="en-GB" b="1" dirty="0" err="1"/>
              <a:t>til</a:t>
            </a:r>
            <a:r>
              <a:rPr lang="en-GB" b="1" dirty="0"/>
              <a:t> </a:t>
            </a:r>
            <a:r>
              <a:rPr lang="en-GB" b="1" dirty="0" err="1"/>
              <a:t>råvarer</a:t>
            </a:r>
            <a:r>
              <a:rPr lang="en-GB" b="1" dirty="0"/>
              <a:t> </a:t>
            </a:r>
            <a:r>
              <a:rPr lang="en-GB" b="1" dirty="0" err="1"/>
              <a:t>og</a:t>
            </a:r>
            <a:r>
              <a:rPr lang="en-GB" b="1" dirty="0"/>
              <a:t> </a:t>
            </a:r>
            <a:r>
              <a:rPr lang="en-GB" b="1" dirty="0" err="1"/>
              <a:t>eksport</a:t>
            </a:r>
            <a:endParaRPr lang="en-GB" b="1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E18DDE4-12B8-CA44-D2A1-868854FFF4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1486" y="1887688"/>
            <a:ext cx="6057284" cy="4010192"/>
          </a:xfr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9FE4A7CB-E3D1-DCFD-C2BC-CAF77EAE60A5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575036" y="2662483"/>
            <a:ext cx="5519376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GB" sz="1800" dirty="0" err="1"/>
              <a:t>Lokalisert</a:t>
            </a:r>
            <a:r>
              <a:rPr lang="en-GB" sz="1800" dirty="0"/>
              <a:t> </a:t>
            </a:r>
            <a:r>
              <a:rPr lang="en-GB" sz="1800" dirty="0" err="1"/>
              <a:t>i</a:t>
            </a:r>
            <a:r>
              <a:rPr lang="en-GB" sz="1800" dirty="0"/>
              <a:t> </a:t>
            </a:r>
            <a:r>
              <a:rPr lang="en-GB" sz="1800" dirty="0" err="1"/>
              <a:t>Srem-regionen</a:t>
            </a:r>
            <a:r>
              <a:rPr lang="en-GB" sz="1800" dirty="0"/>
              <a:t> (Serbia), </a:t>
            </a:r>
            <a:r>
              <a:rPr lang="en-GB" sz="1800" dirty="0" err="1"/>
              <a:t>nær</a:t>
            </a:r>
            <a:r>
              <a:rPr lang="en-GB" sz="1800" dirty="0"/>
              <a:t> Beograd — et </a:t>
            </a:r>
            <a:r>
              <a:rPr lang="en-GB" sz="1800" dirty="0" err="1"/>
              <a:t>viktig</a:t>
            </a:r>
            <a:r>
              <a:rPr lang="en-GB" sz="1800" dirty="0"/>
              <a:t> </a:t>
            </a:r>
            <a:r>
              <a:rPr lang="en-GB" sz="1800" dirty="0" err="1"/>
              <a:t>logistikkknutepunkt</a:t>
            </a:r>
            <a:r>
              <a:rPr lang="en-GB" sz="1800" dirty="0"/>
              <a:t>.</a:t>
            </a:r>
            <a:br>
              <a:rPr lang="en-GB" sz="1800" dirty="0"/>
            </a:br>
            <a:r>
              <a:rPr lang="en-GB" sz="1800" dirty="0"/>
              <a:t>35 </a:t>
            </a:r>
            <a:r>
              <a:rPr lang="en-GB" sz="1800" dirty="0" err="1"/>
              <a:t>minutter</a:t>
            </a:r>
            <a:r>
              <a:rPr lang="en-GB" sz="1800" dirty="0"/>
              <a:t> </a:t>
            </a:r>
            <a:r>
              <a:rPr lang="en-GB" sz="1800" dirty="0" err="1"/>
              <a:t>til</a:t>
            </a:r>
            <a:r>
              <a:rPr lang="en-GB" sz="1800" dirty="0"/>
              <a:t> Beograd </a:t>
            </a:r>
            <a:r>
              <a:rPr lang="en-GB" sz="1800" dirty="0" err="1"/>
              <a:t>internasjonale</a:t>
            </a:r>
            <a:r>
              <a:rPr lang="en-GB" sz="1800" dirty="0"/>
              <a:t> </a:t>
            </a:r>
            <a:r>
              <a:rPr lang="en-GB" sz="1800" dirty="0" err="1"/>
              <a:t>lufthavn</a:t>
            </a:r>
            <a:br>
              <a:rPr lang="en-GB" sz="1800" dirty="0"/>
            </a:br>
            <a:r>
              <a:rPr lang="en-GB" sz="1800" dirty="0"/>
              <a:t>10 </a:t>
            </a:r>
            <a:r>
              <a:rPr lang="en-GB" sz="1800" dirty="0" err="1"/>
              <a:t>minutter</a:t>
            </a:r>
            <a:r>
              <a:rPr lang="en-GB" sz="1800" dirty="0"/>
              <a:t> </a:t>
            </a:r>
            <a:r>
              <a:rPr lang="en-GB" sz="1800" dirty="0" err="1"/>
              <a:t>til</a:t>
            </a:r>
            <a:r>
              <a:rPr lang="en-GB" sz="1800" dirty="0"/>
              <a:t> </a:t>
            </a:r>
            <a:r>
              <a:rPr lang="en-GB" sz="1800" dirty="0" err="1"/>
              <a:t>hovedmotorveier</a:t>
            </a:r>
            <a:r>
              <a:rPr lang="en-GB" sz="1800" dirty="0"/>
              <a:t> (E-70, E-75)</a:t>
            </a:r>
            <a:br>
              <a:rPr lang="en-GB" sz="1800" dirty="0"/>
            </a:br>
            <a:r>
              <a:rPr lang="en-GB" sz="1800" dirty="0" err="1"/>
              <a:t>Nær</a:t>
            </a:r>
            <a:r>
              <a:rPr lang="en-GB" sz="1800" dirty="0"/>
              <a:t> </a:t>
            </a:r>
            <a:r>
              <a:rPr lang="en-GB" sz="1800" dirty="0" err="1"/>
              <a:t>jernbane</a:t>
            </a:r>
            <a:r>
              <a:rPr lang="en-GB" sz="1800" dirty="0"/>
              <a:t>- </a:t>
            </a:r>
            <a:r>
              <a:rPr lang="en-GB" sz="1800" dirty="0" err="1"/>
              <a:t>og</a:t>
            </a:r>
            <a:r>
              <a:rPr lang="en-GB" sz="1800" dirty="0"/>
              <a:t> </a:t>
            </a:r>
            <a:r>
              <a:rPr lang="en-GB" sz="1800" dirty="0" err="1"/>
              <a:t>tollterminal</a:t>
            </a:r>
            <a:r>
              <a:rPr lang="en-GB" sz="1800" dirty="0"/>
              <a:t> </a:t>
            </a:r>
            <a:r>
              <a:rPr lang="en-GB" sz="1800" dirty="0" err="1"/>
              <a:t>i</a:t>
            </a:r>
            <a:r>
              <a:rPr lang="en-GB" sz="1800" dirty="0"/>
              <a:t> </a:t>
            </a:r>
            <a:r>
              <a:rPr lang="en-GB" sz="1800" dirty="0" err="1"/>
              <a:t>Inđija</a:t>
            </a:r>
            <a:br>
              <a:rPr lang="en-GB" sz="1800" dirty="0"/>
            </a:br>
            <a:r>
              <a:rPr lang="en-GB" sz="1800" dirty="0" err="1"/>
              <a:t>Direkte</a:t>
            </a:r>
            <a:r>
              <a:rPr lang="en-GB" sz="1800" dirty="0"/>
              <a:t> </a:t>
            </a:r>
            <a:r>
              <a:rPr lang="en-GB" sz="1800" dirty="0" err="1"/>
              <a:t>tilgang</a:t>
            </a:r>
            <a:r>
              <a:rPr lang="en-GB" sz="1800" dirty="0"/>
              <a:t> </a:t>
            </a:r>
            <a:r>
              <a:rPr lang="en-GB" sz="1800" dirty="0" err="1"/>
              <a:t>til</a:t>
            </a:r>
            <a:r>
              <a:rPr lang="en-GB" sz="1800" dirty="0"/>
              <a:t> </a:t>
            </a:r>
            <a:r>
              <a:rPr lang="en-GB" sz="1800" dirty="0" err="1"/>
              <a:t>sentrale</a:t>
            </a:r>
            <a:r>
              <a:rPr lang="en-GB" sz="1800" dirty="0"/>
              <a:t> </a:t>
            </a:r>
            <a:r>
              <a:rPr lang="en-GB" sz="1800" dirty="0" err="1"/>
              <a:t>råvareområder</a:t>
            </a:r>
            <a:r>
              <a:rPr lang="en-GB" sz="1800" dirty="0"/>
              <a:t>: </a:t>
            </a:r>
            <a:r>
              <a:rPr lang="en-GB" sz="1800" dirty="0" err="1"/>
              <a:t>Morović-skogen</a:t>
            </a:r>
            <a:r>
              <a:rPr lang="en-GB" sz="1800" dirty="0"/>
              <a:t> </a:t>
            </a:r>
            <a:r>
              <a:rPr lang="en-GB" sz="1800" dirty="0" err="1"/>
              <a:t>og</a:t>
            </a:r>
            <a:r>
              <a:rPr lang="en-GB" sz="1800" dirty="0"/>
              <a:t> </a:t>
            </a:r>
            <a:r>
              <a:rPr lang="en-GB" sz="1800" dirty="0" err="1"/>
              <a:t>Spačva-bassenget</a:t>
            </a:r>
            <a:endParaRPr lang="en-GB" sz="1800" dirty="0"/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793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4578C-8C5D-89E9-F03A-491F3D47E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624110"/>
            <a:ext cx="9218611" cy="1280890"/>
          </a:xfrm>
        </p:spPr>
        <p:txBody>
          <a:bodyPr/>
          <a:lstStyle/>
          <a:p>
            <a:r>
              <a:rPr lang="en-GB" b="1" dirty="0" err="1"/>
              <a:t>Kundeportefølje</a:t>
            </a:r>
            <a:r>
              <a:rPr lang="en-GB" b="1" dirty="0"/>
              <a:t> </a:t>
            </a:r>
            <a:r>
              <a:rPr lang="en-GB" b="1" dirty="0" err="1"/>
              <a:t>og</a:t>
            </a:r>
            <a:r>
              <a:rPr lang="en-GB" b="1" dirty="0"/>
              <a:t> </a:t>
            </a:r>
            <a:r>
              <a:rPr lang="en-GB" b="1" dirty="0" err="1"/>
              <a:t>referanser</a:t>
            </a:r>
            <a:endParaRPr lang="en-GB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13049C-03EC-1A9E-BD3C-700D4C2518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908" y="1838896"/>
            <a:ext cx="4629150" cy="9906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3F3C588-11D9-0644-A9D5-641CD44AA8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52" y="3004057"/>
            <a:ext cx="3551936" cy="213116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96CB74C-9FF0-FA56-6A20-19C6C5C1F0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056" y="1880044"/>
            <a:ext cx="4114800" cy="11144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B0BB53B-F231-8CCE-9625-E74B0ABB19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52" y="5446941"/>
            <a:ext cx="3752850" cy="12192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100FEA4-1C7C-EA20-1967-64C81807BB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8362" y="3160934"/>
            <a:ext cx="3197352" cy="31973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515AB64-3265-6E7B-4730-0F1249966EA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6873" y="3325369"/>
            <a:ext cx="4057683" cy="107632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3D0B749-C9B6-8952-B38C-37F37F2FE8B7}"/>
              </a:ext>
            </a:extLst>
          </p:cNvPr>
          <p:cNvSpPr/>
          <p:nvPr/>
        </p:nvSpPr>
        <p:spPr>
          <a:xfrm>
            <a:off x="7976873" y="4401693"/>
            <a:ext cx="405768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36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Medlem</a:t>
            </a:r>
            <a:r>
              <a:rPr lang="en-GB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GB" sz="36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av</a:t>
            </a:r>
            <a:r>
              <a:rPr lang="en-GB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FORDAQ (</a:t>
            </a:r>
            <a:r>
              <a:rPr lang="en-GB" sz="36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Bronse-nivå</a:t>
            </a:r>
            <a:r>
              <a:rPr lang="en-GB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)</a:t>
            </a:r>
            <a:endParaRPr lang="en-GB" sz="36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596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825BD-F579-E4CE-40DD-8BEB5D662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Kontakt</a:t>
            </a:r>
            <a:r>
              <a:rPr lang="en-GB" b="1" dirty="0"/>
              <a:t> </a:t>
            </a:r>
            <a:r>
              <a:rPr lang="en-GB" b="1" dirty="0" err="1"/>
              <a:t>og</a:t>
            </a:r>
            <a:r>
              <a:rPr lang="en-GB" b="1" dirty="0"/>
              <a:t> </a:t>
            </a:r>
            <a:r>
              <a:rPr lang="en-GB" b="1" dirty="0" err="1"/>
              <a:t>selskapsinformasjon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2EDCA60-6E77-72E5-F549-915CA4189A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37360" y="1295523"/>
            <a:ext cx="10454640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600" dirty="0"/>
              <a:t>QUERCUS PARKET – </a:t>
            </a:r>
            <a:r>
              <a:rPr lang="en-GB" sz="1600" dirty="0" err="1"/>
              <a:t>Enkeltpersonforetak</a:t>
            </a:r>
            <a:br>
              <a:rPr lang="en-GB" sz="1600" dirty="0"/>
            </a:br>
            <a:r>
              <a:rPr lang="en-GB" sz="1600" dirty="0" err="1"/>
              <a:t>Adresse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Nikole </a:t>
            </a:r>
            <a:r>
              <a:rPr lang="en-GB" sz="1600" dirty="0" err="1"/>
              <a:t>Tesle</a:t>
            </a:r>
            <a:r>
              <a:rPr lang="en-GB" sz="1600" dirty="0"/>
              <a:t> 137, 22321 </a:t>
            </a:r>
            <a:r>
              <a:rPr lang="en-GB" sz="1600" dirty="0" err="1"/>
              <a:t>Ljukovo</a:t>
            </a:r>
            <a:r>
              <a:rPr lang="en-GB" sz="1600" dirty="0"/>
              <a:t>, Serbia</a:t>
            </a:r>
          </a:p>
          <a:p>
            <a:r>
              <a:rPr lang="en-GB" sz="1600" dirty="0" err="1"/>
              <a:t>Kontakt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E-post: quercus.parket@gmail.com</a:t>
            </a:r>
            <a:br>
              <a:rPr lang="en-GB" sz="1600" dirty="0"/>
            </a:br>
            <a:r>
              <a:rPr lang="en-GB" sz="1600" dirty="0" err="1"/>
              <a:t>Telefon</a:t>
            </a:r>
            <a:r>
              <a:rPr lang="en-GB" sz="1600" dirty="0"/>
              <a:t>: +381 22 58 77 50</a:t>
            </a:r>
          </a:p>
          <a:p>
            <a:r>
              <a:rPr lang="en-GB" sz="1600" dirty="0" err="1"/>
              <a:t>Åpningstider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 err="1"/>
              <a:t>Mandag</a:t>
            </a:r>
            <a:r>
              <a:rPr lang="en-GB" sz="1600" dirty="0"/>
              <a:t> – </a:t>
            </a:r>
            <a:r>
              <a:rPr lang="en-GB" sz="1600" dirty="0" err="1"/>
              <a:t>fredag</a:t>
            </a:r>
            <a:r>
              <a:rPr lang="en-GB" sz="1600" dirty="0"/>
              <a:t> | 07:00 – 15:00</a:t>
            </a:r>
          </a:p>
          <a:p>
            <a:r>
              <a:rPr lang="en-GB" sz="1600" dirty="0" err="1"/>
              <a:t>Selskapsinformasjon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 err="1"/>
              <a:t>Skattenummer</a:t>
            </a:r>
            <a:r>
              <a:rPr lang="en-GB" sz="1600" dirty="0"/>
              <a:t> (PIB): 106197782</a:t>
            </a:r>
            <a:br>
              <a:rPr lang="en-GB" sz="1600" dirty="0"/>
            </a:br>
            <a:r>
              <a:rPr lang="en-GB" sz="1600" dirty="0" err="1"/>
              <a:t>Organisasjonsnummer</a:t>
            </a:r>
            <a:r>
              <a:rPr lang="en-GB" sz="1600" dirty="0"/>
              <a:t>: 61620117</a:t>
            </a:r>
          </a:p>
          <a:p>
            <a:r>
              <a:rPr lang="en-GB" sz="1600" dirty="0" err="1"/>
              <a:t>Bankinformasjon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OTP Bank Serbia (Novi Sad)</a:t>
            </a:r>
            <a:br>
              <a:rPr lang="en-GB" sz="1600" dirty="0"/>
            </a:br>
            <a:r>
              <a:rPr lang="en-GB" sz="1600" dirty="0"/>
              <a:t>IBAN: RS35 3259 6015 0046 8686 36</a:t>
            </a:r>
            <a:br>
              <a:rPr lang="en-GB" sz="1600" dirty="0"/>
            </a:br>
            <a:r>
              <a:rPr lang="en-GB" sz="1600" dirty="0"/>
              <a:t>SWIFT: OTPVRS22</a:t>
            </a:r>
          </a:p>
          <a:p>
            <a:r>
              <a:rPr lang="en-GB" sz="1600" dirty="0" err="1"/>
              <a:t>Lokasjon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 err="1"/>
              <a:t>Sagbruk</a:t>
            </a:r>
            <a:r>
              <a:rPr lang="en-GB" sz="1600" dirty="0"/>
              <a:t> “</a:t>
            </a:r>
            <a:r>
              <a:rPr lang="en-GB" sz="1600" dirty="0" err="1"/>
              <a:t>Strela</a:t>
            </a:r>
            <a:r>
              <a:rPr lang="en-GB" sz="1600" dirty="0"/>
              <a:t>” – Quercus </a:t>
            </a:r>
            <a:r>
              <a:rPr lang="en-GB" sz="1600" dirty="0" err="1"/>
              <a:t>Parket</a:t>
            </a:r>
            <a:endParaRPr lang="en-GB" sz="1600" dirty="0"/>
          </a:p>
          <a:p>
            <a:r>
              <a:rPr lang="en-GB" sz="1600" dirty="0"/>
              <a:t>FSC-</a:t>
            </a:r>
            <a:r>
              <a:rPr lang="en-GB" sz="1600" dirty="0" err="1"/>
              <a:t>lisens</a:t>
            </a:r>
            <a:r>
              <a:rPr lang="en-GB" sz="1600" dirty="0"/>
              <a:t>: C214521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24190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53</TotalTime>
  <Words>860</Words>
  <Application>Microsoft Office PowerPoint</Application>
  <PresentationFormat>Widescreen</PresentationFormat>
  <Paragraphs>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Wisp</vt:lpstr>
      <vt:lpstr>PowerPoint Presentation</vt:lpstr>
      <vt:lpstr>Introduksjon</vt:lpstr>
      <vt:lpstr>Historie</vt:lpstr>
      <vt:lpstr>Nøkkelferdig anlegg for bearbeiding av løvtre</vt:lpstr>
      <vt:lpstr>Innkjøp, samsvar og sporbarhet</vt:lpstr>
      <vt:lpstr>Markedsmuligheter – europeisk eik og løvtre</vt:lpstr>
      <vt:lpstr>Strategisk knutepunkt – tilgang til råvarer og eksport</vt:lpstr>
      <vt:lpstr>Kundeportefølje og referanser</vt:lpstr>
      <vt:lpstr>Kontakt og selskapsinformasjon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Goran Nisevic</dc:creator>
  <cp:lastModifiedBy>Goran Nisevic</cp:lastModifiedBy>
  <cp:revision>17</cp:revision>
  <dcterms:created xsi:type="dcterms:W3CDTF">2026-03-27T12:34:22Z</dcterms:created>
  <dcterms:modified xsi:type="dcterms:W3CDTF">2026-03-28T11:17:06Z</dcterms:modified>
</cp:coreProperties>
</file>